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34"/>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BB0DDB-558D-42F1-A754-4DCDA6D7A20B}">
  <a:tblStyle styleId="{75BB0DDB-558D-42F1-A754-4DCDA6D7A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B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8fcfd283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8fcfd283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a:t>Training is done by optimising the dice-loss function which is one of the most popular metrics in the field of image segmentation.  It is defined as the size of overlap of the two segmentations divided by the total size of the two objects.  The results of the loss function during training of both the training and validation set is shown in this image. It shows the stabilisation of the loss function over time on both the training and validation set while there is no sign of overfitting.</a:t>
            </a:r>
            <a:endParaRPr/>
          </a:p>
        </p:txBody>
      </p:sp>
      <p:sp>
        <p:nvSpPr>
          <p:cNvPr id="202" name="Google Shape;202;g88fcfd283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8fcfd2830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8fcfd2830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dirty="0" err="1"/>
              <a:t>This</a:t>
            </a:r>
            <a:r>
              <a:rPr lang="nl-BE" dirty="0"/>
              <a:t> slide shows </a:t>
            </a:r>
            <a:r>
              <a:rPr lang="nl-BE" dirty="0" err="1"/>
              <a:t>some</a:t>
            </a:r>
            <a:r>
              <a:rPr lang="nl-BE" dirty="0"/>
              <a:t> </a:t>
            </a:r>
            <a:r>
              <a:rPr lang="nl-BE" dirty="0" err="1"/>
              <a:t>outputs</a:t>
            </a:r>
            <a:r>
              <a:rPr lang="nl-BE" dirty="0"/>
              <a:t> of </a:t>
            </a:r>
            <a:r>
              <a:rPr lang="nl-BE" dirty="0" err="1"/>
              <a:t>the</a:t>
            </a:r>
            <a:r>
              <a:rPr lang="nl-BE" dirty="0"/>
              <a:t> </a:t>
            </a:r>
            <a:r>
              <a:rPr lang="nl-BE" dirty="0" err="1"/>
              <a:t>network</a:t>
            </a:r>
            <a:r>
              <a:rPr lang="nl-BE" dirty="0"/>
              <a:t>, </a:t>
            </a:r>
            <a:r>
              <a:rPr lang="nl-BE" dirty="0" err="1"/>
              <a:t>the</a:t>
            </a:r>
            <a:r>
              <a:rPr lang="nl-BE" dirty="0"/>
              <a:t> top image is a </a:t>
            </a:r>
            <a:r>
              <a:rPr lang="nl-BE" dirty="0" err="1"/>
              <a:t>good</a:t>
            </a:r>
            <a:r>
              <a:rPr lang="nl-BE" dirty="0"/>
              <a:t> </a:t>
            </a:r>
            <a:r>
              <a:rPr lang="nl-BE" dirty="0" err="1"/>
              <a:t>prediction</a:t>
            </a:r>
            <a:r>
              <a:rPr lang="nl-BE" dirty="0"/>
              <a:t> </a:t>
            </a:r>
            <a:r>
              <a:rPr lang="nl-BE" dirty="0" err="1"/>
              <a:t>and</a:t>
            </a:r>
            <a:r>
              <a:rPr lang="nl-BE" dirty="0"/>
              <a:t> </a:t>
            </a:r>
            <a:r>
              <a:rPr lang="nl-BE" dirty="0" err="1"/>
              <a:t>the</a:t>
            </a:r>
            <a:r>
              <a:rPr lang="nl-BE" dirty="0"/>
              <a:t> </a:t>
            </a:r>
            <a:r>
              <a:rPr lang="nl-BE" dirty="0" err="1"/>
              <a:t>bottom</a:t>
            </a:r>
            <a:r>
              <a:rPr lang="nl-BE" dirty="0"/>
              <a:t> </a:t>
            </a:r>
            <a:r>
              <a:rPr lang="nl-BE" dirty="0" err="1"/>
              <a:t>one</a:t>
            </a:r>
            <a:r>
              <a:rPr lang="nl-BE" dirty="0"/>
              <a:t> is a bad </a:t>
            </a:r>
            <a:r>
              <a:rPr lang="nl-BE" dirty="0" err="1"/>
              <a:t>prediction</a:t>
            </a:r>
            <a:r>
              <a:rPr lang="nl-BE" dirty="0"/>
              <a:t>. The first image is </a:t>
            </a:r>
            <a:r>
              <a:rPr lang="nl-BE" dirty="0" err="1"/>
              <a:t>the</a:t>
            </a:r>
            <a:r>
              <a:rPr lang="nl-BE" dirty="0"/>
              <a:t> input image </a:t>
            </a:r>
            <a:r>
              <a:rPr lang="nl-BE" dirty="0" err="1"/>
              <a:t>which</a:t>
            </a:r>
            <a:r>
              <a:rPr lang="nl-BE" dirty="0"/>
              <a:t> is </a:t>
            </a:r>
            <a:r>
              <a:rPr lang="nl-BE" dirty="0" err="1"/>
              <a:t>followed</a:t>
            </a:r>
            <a:r>
              <a:rPr lang="nl-BE" dirty="0"/>
              <a:t> </a:t>
            </a:r>
            <a:r>
              <a:rPr lang="nl-BE" dirty="0" err="1"/>
              <a:t>by</a:t>
            </a:r>
            <a:r>
              <a:rPr lang="nl-BE" dirty="0"/>
              <a:t> </a:t>
            </a:r>
            <a:r>
              <a:rPr lang="nl-BE" dirty="0" err="1"/>
              <a:t>the</a:t>
            </a:r>
            <a:r>
              <a:rPr lang="nl-BE" dirty="0"/>
              <a:t> </a:t>
            </a:r>
            <a:r>
              <a:rPr lang="nl-BE" dirty="0" err="1"/>
              <a:t>untresholded</a:t>
            </a:r>
            <a:r>
              <a:rPr lang="nl-BE" dirty="0"/>
              <a:t> output image. </a:t>
            </a:r>
            <a:r>
              <a:rPr lang="nl-BE" dirty="0" err="1"/>
              <a:t>This</a:t>
            </a:r>
            <a:r>
              <a:rPr lang="nl-BE" dirty="0"/>
              <a:t> </a:t>
            </a:r>
            <a:r>
              <a:rPr lang="nl-BE" dirty="0" err="1"/>
              <a:t>untresholded</a:t>
            </a:r>
            <a:r>
              <a:rPr lang="nl-BE" dirty="0"/>
              <a:t> image </a:t>
            </a:r>
            <a:r>
              <a:rPr lang="nl-BE" dirty="0" err="1"/>
              <a:t>depicts</a:t>
            </a:r>
            <a:r>
              <a:rPr lang="nl-BE" dirty="0"/>
              <a:t> </a:t>
            </a:r>
            <a:r>
              <a:rPr lang="nl-BE" dirty="0" err="1"/>
              <a:t>the</a:t>
            </a:r>
            <a:r>
              <a:rPr lang="nl-BE" dirty="0"/>
              <a:t> </a:t>
            </a:r>
            <a:r>
              <a:rPr lang="nl-BE" dirty="0" err="1"/>
              <a:t>uncertainty</a:t>
            </a:r>
            <a:r>
              <a:rPr lang="nl-BE" dirty="0"/>
              <a:t> </a:t>
            </a:r>
            <a:r>
              <a:rPr lang="nl-BE" dirty="0" err="1"/>
              <a:t>involved</a:t>
            </a:r>
            <a:r>
              <a:rPr lang="nl-BE" dirty="0"/>
              <a:t> in </a:t>
            </a:r>
            <a:r>
              <a:rPr lang="nl-BE" dirty="0" err="1"/>
              <a:t>the</a:t>
            </a:r>
            <a:r>
              <a:rPr lang="nl-BE" dirty="0"/>
              <a:t> </a:t>
            </a:r>
            <a:r>
              <a:rPr lang="nl-BE" dirty="0" err="1"/>
              <a:t>prediction</a:t>
            </a:r>
            <a:r>
              <a:rPr lang="nl-BE" dirty="0"/>
              <a:t>. The next image is </a:t>
            </a:r>
            <a:r>
              <a:rPr lang="nl-BE" dirty="0" err="1"/>
              <a:t>the</a:t>
            </a:r>
            <a:r>
              <a:rPr lang="nl-BE" dirty="0"/>
              <a:t> </a:t>
            </a:r>
            <a:r>
              <a:rPr lang="nl-BE" dirty="0" err="1"/>
              <a:t>true</a:t>
            </a:r>
            <a:r>
              <a:rPr lang="nl-BE" dirty="0"/>
              <a:t> </a:t>
            </a:r>
            <a:r>
              <a:rPr lang="nl-BE" dirty="0" err="1"/>
              <a:t>segmentation</a:t>
            </a:r>
            <a:r>
              <a:rPr lang="nl-BE" dirty="0"/>
              <a:t> </a:t>
            </a:r>
            <a:r>
              <a:rPr lang="nl-BE" dirty="0" err="1"/>
              <a:t>followed</a:t>
            </a:r>
            <a:r>
              <a:rPr lang="nl-BE" dirty="0"/>
              <a:t> </a:t>
            </a:r>
            <a:r>
              <a:rPr lang="nl-BE" dirty="0" err="1"/>
              <a:t>by</a:t>
            </a:r>
            <a:r>
              <a:rPr lang="nl-BE" dirty="0"/>
              <a:t> </a:t>
            </a:r>
            <a:r>
              <a:rPr lang="nl-BE" dirty="0" err="1"/>
              <a:t>the</a:t>
            </a:r>
            <a:r>
              <a:rPr lang="nl-BE" dirty="0"/>
              <a:t> </a:t>
            </a:r>
            <a:r>
              <a:rPr lang="nl-BE" dirty="0" err="1"/>
              <a:t>thresholded</a:t>
            </a:r>
            <a:r>
              <a:rPr lang="nl-BE" dirty="0"/>
              <a:t> image. The last image shows </a:t>
            </a:r>
            <a:r>
              <a:rPr lang="nl-BE" dirty="0" err="1"/>
              <a:t>the</a:t>
            </a:r>
            <a:r>
              <a:rPr lang="nl-BE" dirty="0"/>
              <a:t> </a:t>
            </a:r>
            <a:r>
              <a:rPr lang="nl-BE" dirty="0" err="1"/>
              <a:t>final</a:t>
            </a:r>
            <a:r>
              <a:rPr lang="nl-BE" dirty="0"/>
              <a:t> </a:t>
            </a:r>
            <a:r>
              <a:rPr lang="nl-BE" dirty="0" err="1"/>
              <a:t>prediction</a:t>
            </a:r>
            <a:r>
              <a:rPr lang="nl-BE" dirty="0"/>
              <a:t>. A </a:t>
            </a:r>
            <a:r>
              <a:rPr lang="nl-BE" dirty="0" err="1"/>
              <a:t>clear</a:t>
            </a:r>
            <a:r>
              <a:rPr lang="nl-BE" dirty="0"/>
              <a:t> </a:t>
            </a:r>
            <a:r>
              <a:rPr lang="nl-BE" dirty="0" err="1"/>
              <a:t>difference</a:t>
            </a:r>
            <a:r>
              <a:rPr lang="nl-BE" dirty="0"/>
              <a:t> </a:t>
            </a:r>
            <a:r>
              <a:rPr lang="nl-BE" dirty="0" err="1"/>
              <a:t>between</a:t>
            </a:r>
            <a:r>
              <a:rPr lang="nl-BE" dirty="0"/>
              <a:t> </a:t>
            </a:r>
            <a:r>
              <a:rPr lang="nl-BE" dirty="0" err="1"/>
              <a:t>the</a:t>
            </a:r>
            <a:r>
              <a:rPr lang="nl-BE" dirty="0"/>
              <a:t> </a:t>
            </a:r>
            <a:r>
              <a:rPr lang="nl-BE" dirty="0" err="1"/>
              <a:t>good</a:t>
            </a:r>
            <a:r>
              <a:rPr lang="nl-BE" dirty="0"/>
              <a:t> </a:t>
            </a:r>
            <a:r>
              <a:rPr lang="nl-BE" dirty="0" err="1"/>
              <a:t>and</a:t>
            </a:r>
            <a:r>
              <a:rPr lang="nl-BE" dirty="0"/>
              <a:t> bad </a:t>
            </a:r>
            <a:r>
              <a:rPr lang="nl-BE" dirty="0" err="1"/>
              <a:t>example</a:t>
            </a:r>
            <a:r>
              <a:rPr lang="nl-BE" dirty="0"/>
              <a:t> is </a:t>
            </a:r>
            <a:r>
              <a:rPr lang="nl-BE" dirty="0" err="1"/>
              <a:t>the</a:t>
            </a:r>
            <a:r>
              <a:rPr lang="nl-BE" dirty="0"/>
              <a:t> </a:t>
            </a:r>
            <a:r>
              <a:rPr lang="nl-BE" dirty="0" err="1"/>
              <a:t>amount</a:t>
            </a:r>
            <a:r>
              <a:rPr lang="nl-BE" dirty="0"/>
              <a:t> of </a:t>
            </a:r>
            <a:r>
              <a:rPr lang="nl-BE" dirty="0" err="1"/>
              <a:t>uncertainty</a:t>
            </a:r>
            <a:r>
              <a:rPr lang="nl-BE" dirty="0"/>
              <a:t> </a:t>
            </a:r>
            <a:r>
              <a:rPr lang="nl-BE" dirty="0" err="1"/>
              <a:t>involved</a:t>
            </a:r>
            <a:r>
              <a:rPr lang="nl-BE" dirty="0"/>
              <a:t>. In </a:t>
            </a:r>
            <a:r>
              <a:rPr lang="nl-BE" dirty="0" err="1"/>
              <a:t>the</a:t>
            </a:r>
            <a:r>
              <a:rPr lang="nl-BE" dirty="0"/>
              <a:t> case of </a:t>
            </a:r>
            <a:r>
              <a:rPr lang="nl-BE" dirty="0" err="1"/>
              <a:t>the</a:t>
            </a:r>
            <a:r>
              <a:rPr lang="nl-BE" dirty="0"/>
              <a:t> </a:t>
            </a:r>
            <a:r>
              <a:rPr lang="nl-BE" dirty="0" err="1"/>
              <a:t>good</a:t>
            </a:r>
            <a:r>
              <a:rPr lang="nl-BE" dirty="0"/>
              <a:t> </a:t>
            </a:r>
            <a:r>
              <a:rPr lang="nl-BE" dirty="0" err="1"/>
              <a:t>prediction</a:t>
            </a:r>
            <a:r>
              <a:rPr lang="nl-BE" dirty="0"/>
              <a:t> </a:t>
            </a:r>
            <a:r>
              <a:rPr lang="nl-BE" dirty="0" err="1"/>
              <a:t>all</a:t>
            </a:r>
            <a:r>
              <a:rPr lang="nl-BE" dirty="0"/>
              <a:t> </a:t>
            </a:r>
            <a:r>
              <a:rPr lang="nl-BE" dirty="0" err="1"/>
              <a:t>uncertainty</a:t>
            </a:r>
            <a:r>
              <a:rPr lang="nl-BE" dirty="0"/>
              <a:t> is </a:t>
            </a:r>
            <a:r>
              <a:rPr lang="nl-BE" dirty="0" err="1"/>
              <a:t>located</a:t>
            </a:r>
            <a:r>
              <a:rPr lang="nl-BE" dirty="0"/>
              <a:t> </a:t>
            </a:r>
            <a:r>
              <a:rPr lang="nl-BE" dirty="0" err="1"/>
              <a:t>around</a:t>
            </a:r>
            <a:r>
              <a:rPr lang="nl-BE" dirty="0"/>
              <a:t> </a:t>
            </a:r>
            <a:r>
              <a:rPr lang="nl-BE" dirty="0" err="1"/>
              <a:t>the</a:t>
            </a:r>
            <a:r>
              <a:rPr lang="nl-BE" dirty="0"/>
              <a:t> </a:t>
            </a:r>
            <a:r>
              <a:rPr lang="nl-BE" dirty="0" err="1"/>
              <a:t>edges</a:t>
            </a:r>
            <a:r>
              <a:rPr lang="nl-BE" dirty="0"/>
              <a:t> of </a:t>
            </a:r>
            <a:r>
              <a:rPr lang="nl-BE" dirty="0" err="1"/>
              <a:t>the</a:t>
            </a:r>
            <a:r>
              <a:rPr lang="nl-BE" dirty="0"/>
              <a:t> </a:t>
            </a:r>
            <a:r>
              <a:rPr lang="nl-BE" dirty="0" err="1"/>
              <a:t>white</a:t>
            </a:r>
            <a:r>
              <a:rPr lang="nl-BE" dirty="0"/>
              <a:t> part </a:t>
            </a:r>
            <a:r>
              <a:rPr lang="nl-BE" dirty="0" err="1"/>
              <a:t>whereas</a:t>
            </a:r>
            <a:r>
              <a:rPr lang="nl-BE" dirty="0"/>
              <a:t> in </a:t>
            </a:r>
            <a:r>
              <a:rPr lang="nl-BE" dirty="0" err="1"/>
              <a:t>the</a:t>
            </a:r>
            <a:r>
              <a:rPr lang="nl-BE" dirty="0"/>
              <a:t> bad </a:t>
            </a:r>
            <a:r>
              <a:rPr lang="nl-BE" dirty="0" err="1"/>
              <a:t>prediction</a:t>
            </a:r>
            <a:r>
              <a:rPr lang="nl-BE" dirty="0"/>
              <a:t> </a:t>
            </a:r>
            <a:r>
              <a:rPr lang="nl-BE" dirty="0" err="1"/>
              <a:t>there</a:t>
            </a:r>
            <a:r>
              <a:rPr lang="nl-BE" dirty="0"/>
              <a:t> are a lot of </a:t>
            </a:r>
            <a:r>
              <a:rPr lang="nl-BE" dirty="0" err="1"/>
              <a:t>uncertain</a:t>
            </a:r>
            <a:r>
              <a:rPr lang="nl-BE" dirty="0"/>
              <a:t> </a:t>
            </a:r>
            <a:r>
              <a:rPr lang="nl-BE" dirty="0" err="1"/>
              <a:t>areas</a:t>
            </a:r>
            <a:r>
              <a:rPr lang="nl-BE" dirty="0"/>
              <a:t>. </a:t>
            </a:r>
            <a:r>
              <a:rPr lang="nl-BE" dirty="0" err="1"/>
              <a:t>Another</a:t>
            </a:r>
            <a:r>
              <a:rPr lang="nl-BE" dirty="0"/>
              <a:t> </a:t>
            </a:r>
            <a:r>
              <a:rPr lang="nl-BE" dirty="0" err="1"/>
              <a:t>interesting</a:t>
            </a:r>
            <a:r>
              <a:rPr lang="nl-BE" dirty="0"/>
              <a:t> </a:t>
            </a:r>
            <a:r>
              <a:rPr lang="nl-BE" dirty="0" err="1"/>
              <a:t>note</a:t>
            </a:r>
            <a:r>
              <a:rPr lang="nl-BE" dirty="0"/>
              <a:t> is </a:t>
            </a:r>
            <a:r>
              <a:rPr lang="nl-BE" dirty="0" err="1"/>
              <a:t>that</a:t>
            </a:r>
            <a:r>
              <a:rPr lang="nl-BE" dirty="0"/>
              <a:t> in </a:t>
            </a:r>
            <a:r>
              <a:rPr lang="nl-BE" dirty="0" err="1"/>
              <a:t>the</a:t>
            </a:r>
            <a:r>
              <a:rPr lang="nl-BE" dirty="0"/>
              <a:t> case of </a:t>
            </a:r>
            <a:r>
              <a:rPr lang="nl-BE" dirty="0" err="1"/>
              <a:t>the</a:t>
            </a:r>
            <a:r>
              <a:rPr lang="nl-BE" dirty="0"/>
              <a:t> bad </a:t>
            </a:r>
            <a:r>
              <a:rPr lang="nl-BE" dirty="0" err="1"/>
              <a:t>example</a:t>
            </a:r>
            <a:r>
              <a:rPr lang="nl-BE" dirty="0"/>
              <a:t> </a:t>
            </a:r>
            <a:r>
              <a:rPr lang="nl-BE" dirty="0" err="1"/>
              <a:t>the</a:t>
            </a:r>
            <a:r>
              <a:rPr lang="nl-BE" dirty="0"/>
              <a:t> model </a:t>
            </a:r>
            <a:r>
              <a:rPr lang="nl-BE" dirty="0" err="1"/>
              <a:t>specifically</a:t>
            </a:r>
            <a:r>
              <a:rPr lang="nl-BE" dirty="0"/>
              <a:t> </a:t>
            </a:r>
            <a:r>
              <a:rPr lang="nl-BE" dirty="0" err="1"/>
              <a:t>selected</a:t>
            </a:r>
            <a:r>
              <a:rPr lang="nl-BE" dirty="0"/>
              <a:t> </a:t>
            </a:r>
            <a:r>
              <a:rPr lang="nl-BE" dirty="0" err="1"/>
              <a:t>the</a:t>
            </a:r>
            <a:r>
              <a:rPr lang="nl-BE" dirty="0"/>
              <a:t> train </a:t>
            </a:r>
            <a:r>
              <a:rPr lang="nl-BE" dirty="0" err="1"/>
              <a:t>and</a:t>
            </a:r>
            <a:r>
              <a:rPr lang="nl-BE" dirty="0"/>
              <a:t> </a:t>
            </a:r>
            <a:r>
              <a:rPr lang="nl-BE" dirty="0" err="1"/>
              <a:t>the</a:t>
            </a:r>
            <a:r>
              <a:rPr lang="nl-BE" dirty="0"/>
              <a:t> camera </a:t>
            </a:r>
            <a:r>
              <a:rPr lang="nl-BE" dirty="0" err="1"/>
              <a:t>instead</a:t>
            </a:r>
            <a:r>
              <a:rPr lang="nl-BE" dirty="0"/>
              <a:t> of </a:t>
            </a:r>
            <a:r>
              <a:rPr lang="nl-BE" dirty="0" err="1"/>
              <a:t>arbitrary</a:t>
            </a:r>
            <a:r>
              <a:rPr lang="nl-BE" dirty="0"/>
              <a:t> </a:t>
            </a:r>
            <a:r>
              <a:rPr lang="nl-BE" dirty="0" err="1"/>
              <a:t>noise</a:t>
            </a:r>
            <a:r>
              <a:rPr lang="nl-BE" dirty="0"/>
              <a:t>. </a:t>
            </a:r>
            <a:endParaRPr dirty="0"/>
          </a:p>
          <a:p>
            <a:pPr marL="0" lvl="0" indent="0" algn="l" rtl="0">
              <a:spcBef>
                <a:spcPts val="0"/>
              </a:spcBef>
              <a:spcAft>
                <a:spcPts val="0"/>
              </a:spcAft>
              <a:buNone/>
            </a:pPr>
            <a:endParaRPr dirty="0"/>
          </a:p>
        </p:txBody>
      </p:sp>
      <p:sp>
        <p:nvSpPr>
          <p:cNvPr id="214" name="Google Shape;214;g88fcfd2830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8fcfd2830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8fcfd2830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a:t>An interesting possibility for neural networks which we did not use in our network is skip connections. Skip connections are connections between layers further apart from each other, skipping other layers. One existing model which does have these skip connections is the Un-Net model which is popular int he field of Bio Medical image segmentation. This model will be used for transfer learning and is depicted on this slide.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88fcfd2830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8fcfd283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8fcfd2830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a:t>As a loss function we used the Jaccard loss which is very similar to the dice loss function discussed previously and they can be easily converted to each other. It is clearly visible that a lot of overfit is present during the training. After 40 epochs, the training showed no improvement anymore on the validation set. Hence, 100 epochs is a bit excessive in hindsight. What is interesting, is that the training seemed to get stuck in a local minimum between epoch 0-20 for the validation set. After 20 epochs, the loss on the validation set again decreased.</a:t>
            </a:r>
            <a:endParaRPr/>
          </a:p>
        </p:txBody>
      </p:sp>
      <p:sp>
        <p:nvSpPr>
          <p:cNvPr id="235" name="Google Shape;235;g88fcfd2830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8fcfd2830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8fcfd2830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dirty="0" err="1"/>
              <a:t>This</a:t>
            </a:r>
            <a:r>
              <a:rPr lang="nl-BE" dirty="0"/>
              <a:t> slide shows </a:t>
            </a:r>
            <a:r>
              <a:rPr lang="nl-BE" dirty="0" err="1"/>
              <a:t>the</a:t>
            </a:r>
            <a:r>
              <a:rPr lang="nl-BE" dirty="0"/>
              <a:t> </a:t>
            </a:r>
            <a:r>
              <a:rPr lang="nl-BE" dirty="0" err="1"/>
              <a:t>same</a:t>
            </a:r>
            <a:r>
              <a:rPr lang="nl-BE" dirty="0"/>
              <a:t> </a:t>
            </a:r>
            <a:r>
              <a:rPr lang="nl-BE" dirty="0" err="1"/>
              <a:t>examples</a:t>
            </a:r>
            <a:r>
              <a:rPr lang="nl-BE" dirty="0"/>
              <a:t> as </a:t>
            </a:r>
            <a:r>
              <a:rPr lang="nl-BE" dirty="0" err="1"/>
              <a:t>were</a:t>
            </a:r>
            <a:r>
              <a:rPr lang="nl-BE" dirty="0"/>
              <a:t> </a:t>
            </a:r>
            <a:r>
              <a:rPr lang="nl-BE" dirty="0" err="1"/>
              <a:t>shown</a:t>
            </a:r>
            <a:r>
              <a:rPr lang="nl-BE" dirty="0"/>
              <a:t> </a:t>
            </a:r>
            <a:r>
              <a:rPr lang="nl-BE" dirty="0" err="1"/>
              <a:t>for</a:t>
            </a:r>
            <a:r>
              <a:rPr lang="nl-BE" dirty="0"/>
              <a:t> </a:t>
            </a:r>
            <a:r>
              <a:rPr lang="nl-BE" dirty="0" err="1"/>
              <a:t>the</a:t>
            </a:r>
            <a:r>
              <a:rPr lang="nl-BE" dirty="0"/>
              <a:t> </a:t>
            </a:r>
            <a:r>
              <a:rPr lang="nl-BE" dirty="0" err="1"/>
              <a:t>from</a:t>
            </a:r>
            <a:r>
              <a:rPr lang="nl-BE" dirty="0"/>
              <a:t> scratch </a:t>
            </a:r>
            <a:r>
              <a:rPr lang="nl-BE" dirty="0" err="1"/>
              <a:t>trained</a:t>
            </a:r>
            <a:r>
              <a:rPr lang="nl-BE" dirty="0"/>
              <a:t> model. The </a:t>
            </a:r>
            <a:r>
              <a:rPr lang="nl-BE" dirty="0" err="1"/>
              <a:t>good</a:t>
            </a:r>
            <a:r>
              <a:rPr lang="nl-BE" dirty="0"/>
              <a:t> </a:t>
            </a:r>
            <a:r>
              <a:rPr lang="nl-BE" dirty="0" err="1"/>
              <a:t>example</a:t>
            </a:r>
            <a:r>
              <a:rPr lang="nl-BE" dirty="0"/>
              <a:t> </a:t>
            </a:r>
            <a:r>
              <a:rPr lang="nl-BE" dirty="0" err="1"/>
              <a:t>prediction</a:t>
            </a:r>
            <a:r>
              <a:rPr lang="nl-BE" dirty="0"/>
              <a:t> is </a:t>
            </a:r>
            <a:r>
              <a:rPr lang="nl-BE" dirty="0" err="1"/>
              <a:t>very</a:t>
            </a:r>
            <a:r>
              <a:rPr lang="nl-BE" dirty="0"/>
              <a:t> </a:t>
            </a:r>
            <a:r>
              <a:rPr lang="nl-BE" dirty="0" err="1"/>
              <a:t>similar</a:t>
            </a:r>
            <a:r>
              <a:rPr lang="nl-BE" dirty="0"/>
              <a:t> </a:t>
            </a:r>
            <a:r>
              <a:rPr lang="nl-BE" dirty="0" err="1"/>
              <a:t>to</a:t>
            </a:r>
            <a:r>
              <a:rPr lang="nl-BE" dirty="0"/>
              <a:t> </a:t>
            </a:r>
            <a:r>
              <a:rPr lang="nl-BE" dirty="0" err="1"/>
              <a:t>that</a:t>
            </a:r>
            <a:r>
              <a:rPr lang="nl-BE" dirty="0"/>
              <a:t> of </a:t>
            </a:r>
            <a:r>
              <a:rPr lang="nl-BE" dirty="0" err="1"/>
              <a:t>our</a:t>
            </a:r>
            <a:r>
              <a:rPr lang="nl-BE" dirty="0"/>
              <a:t> model </a:t>
            </a:r>
            <a:r>
              <a:rPr lang="nl-BE" dirty="0" err="1"/>
              <a:t>however</a:t>
            </a:r>
            <a:r>
              <a:rPr lang="nl-BE" dirty="0"/>
              <a:t> </a:t>
            </a:r>
            <a:r>
              <a:rPr lang="nl-BE" dirty="0" err="1"/>
              <a:t>the</a:t>
            </a:r>
            <a:r>
              <a:rPr lang="nl-BE" dirty="0"/>
              <a:t> bad </a:t>
            </a:r>
            <a:r>
              <a:rPr lang="nl-BE" dirty="0" err="1"/>
              <a:t>example</a:t>
            </a:r>
            <a:r>
              <a:rPr lang="nl-BE" dirty="0"/>
              <a:t> is </a:t>
            </a:r>
            <a:r>
              <a:rPr lang="nl-BE" dirty="0" err="1"/>
              <a:t>much</a:t>
            </a:r>
            <a:r>
              <a:rPr lang="nl-BE" dirty="0"/>
              <a:t> </a:t>
            </a:r>
            <a:r>
              <a:rPr lang="nl-BE" dirty="0" err="1"/>
              <a:t>better</a:t>
            </a:r>
            <a:r>
              <a:rPr lang="nl-BE" dirty="0"/>
              <a:t>. Both persons are </a:t>
            </a:r>
            <a:r>
              <a:rPr lang="nl-BE" dirty="0" err="1"/>
              <a:t>selected</a:t>
            </a:r>
            <a:r>
              <a:rPr lang="nl-BE" dirty="0"/>
              <a:t> </a:t>
            </a:r>
            <a:r>
              <a:rPr lang="nl-BE" dirty="0" err="1"/>
              <a:t>however</a:t>
            </a:r>
            <a:r>
              <a:rPr lang="nl-BE" dirty="0"/>
              <a:t> </a:t>
            </a:r>
            <a:r>
              <a:rPr lang="nl-BE" dirty="0" err="1"/>
              <a:t>the</a:t>
            </a:r>
            <a:r>
              <a:rPr lang="nl-BE" dirty="0"/>
              <a:t> train </a:t>
            </a:r>
            <a:r>
              <a:rPr lang="nl-BE" dirty="0" err="1"/>
              <a:t>itself</a:t>
            </a:r>
            <a:r>
              <a:rPr lang="nl-BE" dirty="0"/>
              <a:t> is </a:t>
            </a:r>
            <a:r>
              <a:rPr lang="nl-BE" dirty="0" err="1"/>
              <a:t>omitted</a:t>
            </a:r>
            <a:r>
              <a:rPr lang="nl-BE" dirty="0"/>
              <a:t> </a:t>
            </a:r>
            <a:r>
              <a:rPr lang="nl-BE" dirty="0" err="1"/>
              <a:t>which</a:t>
            </a:r>
            <a:r>
              <a:rPr lang="nl-BE" dirty="0"/>
              <a:t> was </a:t>
            </a:r>
            <a:r>
              <a:rPr lang="nl-BE" dirty="0" err="1"/>
              <a:t>selected</a:t>
            </a:r>
            <a:r>
              <a:rPr lang="nl-BE" dirty="0"/>
              <a:t> </a:t>
            </a:r>
            <a:r>
              <a:rPr lang="nl-BE" dirty="0" err="1"/>
              <a:t>by</a:t>
            </a:r>
            <a:r>
              <a:rPr lang="nl-BE" dirty="0"/>
              <a:t> </a:t>
            </a:r>
            <a:r>
              <a:rPr lang="nl-BE" dirty="0" err="1"/>
              <a:t>our</a:t>
            </a:r>
            <a:r>
              <a:rPr lang="nl-BE" dirty="0"/>
              <a:t> model.</a:t>
            </a:r>
            <a:endParaRPr dirty="0"/>
          </a:p>
        </p:txBody>
      </p:sp>
      <p:sp>
        <p:nvSpPr>
          <p:cNvPr id="247" name="Google Shape;247;g88fcfd2830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ab25d086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nl-BE" sz="900" dirty="0">
                <a:solidFill>
                  <a:srgbClr val="000000"/>
                </a:solidFill>
                <a:latin typeface="Arial"/>
                <a:ea typeface="Arial"/>
                <a:cs typeface="Arial"/>
                <a:sym typeface="Arial"/>
              </a:rPr>
              <a:t>We </a:t>
            </a:r>
            <a:r>
              <a:rPr lang="nl-BE" sz="900" dirty="0" err="1">
                <a:solidFill>
                  <a:srgbClr val="000000"/>
                </a:solidFill>
                <a:latin typeface="Arial"/>
                <a:ea typeface="Arial"/>
                <a:cs typeface="Arial"/>
                <a:sym typeface="Arial"/>
              </a:rPr>
              <a:t>also</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performed</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multi</a:t>
            </a:r>
            <a:r>
              <a:rPr lang="nl-BE" sz="900" dirty="0">
                <a:solidFill>
                  <a:srgbClr val="000000"/>
                </a:solidFill>
                <a:latin typeface="Arial"/>
                <a:ea typeface="Arial"/>
                <a:cs typeface="Arial"/>
                <a:sym typeface="Arial"/>
              </a:rPr>
              <a:t> class </a:t>
            </a:r>
            <a:r>
              <a:rPr lang="nl-BE" sz="900" dirty="0" err="1">
                <a:solidFill>
                  <a:srgbClr val="000000"/>
                </a:solidFill>
                <a:latin typeface="Arial"/>
                <a:ea typeface="Arial"/>
                <a:cs typeface="Arial"/>
                <a:sym typeface="Arial"/>
              </a:rPr>
              <a:t>semantic</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segmentation</a:t>
            </a:r>
            <a:r>
              <a:rPr lang="nl-BE" sz="900" dirty="0">
                <a:solidFill>
                  <a:srgbClr val="000000"/>
                </a:solidFill>
                <a:latin typeface="Arial"/>
                <a:ea typeface="Arial"/>
                <a:cs typeface="Arial"/>
                <a:sym typeface="Arial"/>
              </a:rPr>
              <a:t>.</a:t>
            </a:r>
            <a:endParaRPr sz="90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nl-BE" sz="900" dirty="0">
                <a:solidFill>
                  <a:srgbClr val="000000"/>
                </a:solidFill>
                <a:latin typeface="Arial"/>
                <a:ea typeface="Arial"/>
                <a:cs typeface="Arial"/>
                <a:sym typeface="Arial"/>
              </a:rPr>
              <a:t>For </a:t>
            </a:r>
            <a:r>
              <a:rPr lang="nl-BE" sz="900" dirty="0" err="1">
                <a:solidFill>
                  <a:srgbClr val="000000"/>
                </a:solidFill>
                <a:latin typeface="Arial"/>
                <a:ea typeface="Arial"/>
                <a:cs typeface="Arial"/>
                <a:sym typeface="Arial"/>
              </a:rPr>
              <a:t>this</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task</a:t>
            </a:r>
            <a:r>
              <a:rPr lang="nl-BE" sz="900" dirty="0">
                <a:solidFill>
                  <a:srgbClr val="000000"/>
                </a:solidFill>
                <a:latin typeface="Arial"/>
                <a:ea typeface="Arial"/>
                <a:cs typeface="Arial"/>
                <a:sym typeface="Arial"/>
              </a:rPr>
              <a:t>, we want </a:t>
            </a:r>
            <a:r>
              <a:rPr lang="nl-BE" sz="900" dirty="0" err="1">
                <a:solidFill>
                  <a:srgbClr val="000000"/>
                </a:solidFill>
                <a:latin typeface="Arial"/>
                <a:ea typeface="Arial"/>
                <a:cs typeface="Arial"/>
                <a:sym typeface="Arial"/>
              </a:rPr>
              <a:t>to</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assign</a:t>
            </a:r>
            <a:r>
              <a:rPr lang="nl-BE" sz="900" dirty="0">
                <a:solidFill>
                  <a:srgbClr val="000000"/>
                </a:solidFill>
                <a:latin typeface="Arial"/>
                <a:ea typeface="Arial"/>
                <a:cs typeface="Arial"/>
                <a:sym typeface="Arial"/>
              </a:rPr>
              <a:t> a class </a:t>
            </a:r>
            <a:r>
              <a:rPr lang="nl-BE" sz="900" dirty="0" err="1">
                <a:solidFill>
                  <a:srgbClr val="000000"/>
                </a:solidFill>
                <a:latin typeface="Arial"/>
                <a:ea typeface="Arial"/>
                <a:cs typeface="Arial"/>
                <a:sym typeface="Arial"/>
              </a:rPr>
              <a:t>to</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each</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one</a:t>
            </a:r>
            <a:r>
              <a:rPr lang="nl-BE" sz="900" dirty="0">
                <a:solidFill>
                  <a:srgbClr val="000000"/>
                </a:solidFill>
                <a:latin typeface="Arial"/>
                <a:ea typeface="Arial"/>
                <a:cs typeface="Arial"/>
                <a:sym typeface="Arial"/>
              </a:rPr>
              <a:t> of </a:t>
            </a:r>
            <a:r>
              <a:rPr lang="nl-BE" sz="900" dirty="0" err="1">
                <a:solidFill>
                  <a:srgbClr val="000000"/>
                </a:solidFill>
                <a:latin typeface="Arial"/>
                <a:ea typeface="Arial"/>
                <a:cs typeface="Arial"/>
                <a:sym typeface="Arial"/>
              </a:rPr>
              <a:t>the</a:t>
            </a:r>
            <a:r>
              <a:rPr lang="nl-BE" sz="900" dirty="0">
                <a:solidFill>
                  <a:srgbClr val="000000"/>
                </a:solidFill>
                <a:latin typeface="Arial"/>
                <a:ea typeface="Arial"/>
                <a:cs typeface="Arial"/>
                <a:sym typeface="Arial"/>
              </a:rPr>
              <a:t> pixels in </a:t>
            </a:r>
            <a:r>
              <a:rPr lang="nl-BE" sz="900" dirty="0" err="1">
                <a:solidFill>
                  <a:srgbClr val="000000"/>
                </a:solidFill>
                <a:latin typeface="Arial"/>
                <a:ea typeface="Arial"/>
                <a:cs typeface="Arial"/>
                <a:sym typeface="Arial"/>
              </a:rPr>
              <a:t>the</a:t>
            </a:r>
            <a:r>
              <a:rPr lang="nl-BE" sz="900" dirty="0">
                <a:solidFill>
                  <a:srgbClr val="000000"/>
                </a:solidFill>
                <a:latin typeface="Arial"/>
                <a:ea typeface="Arial"/>
                <a:cs typeface="Arial"/>
                <a:sym typeface="Arial"/>
              </a:rPr>
              <a:t> image. The </a:t>
            </a:r>
            <a:r>
              <a:rPr lang="nl-BE" sz="900" dirty="0" err="1">
                <a:solidFill>
                  <a:srgbClr val="000000"/>
                </a:solidFill>
                <a:latin typeface="Arial"/>
                <a:ea typeface="Arial"/>
                <a:cs typeface="Arial"/>
                <a:sym typeface="Arial"/>
              </a:rPr>
              <a:t>total</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number</a:t>
            </a:r>
            <a:r>
              <a:rPr lang="nl-BE" sz="900" dirty="0">
                <a:solidFill>
                  <a:srgbClr val="000000"/>
                </a:solidFill>
                <a:latin typeface="Arial"/>
                <a:ea typeface="Arial"/>
                <a:cs typeface="Arial"/>
                <a:sym typeface="Arial"/>
              </a:rPr>
              <a:t> of classes we care </a:t>
            </a:r>
            <a:r>
              <a:rPr lang="nl-BE" sz="900" dirty="0" err="1">
                <a:solidFill>
                  <a:srgbClr val="000000"/>
                </a:solidFill>
                <a:latin typeface="Arial"/>
                <a:ea typeface="Arial"/>
                <a:cs typeface="Arial"/>
                <a:sym typeface="Arial"/>
              </a:rPr>
              <a:t>about</a:t>
            </a:r>
            <a:r>
              <a:rPr lang="nl-BE" sz="900" dirty="0">
                <a:solidFill>
                  <a:srgbClr val="000000"/>
                </a:solidFill>
                <a:latin typeface="Arial"/>
                <a:ea typeface="Arial"/>
                <a:cs typeface="Arial"/>
                <a:sym typeface="Arial"/>
              </a:rPr>
              <a:t> is 21: 20 </a:t>
            </a:r>
            <a:r>
              <a:rPr lang="nl-BE" sz="900" dirty="0" err="1">
                <a:solidFill>
                  <a:srgbClr val="000000"/>
                </a:solidFill>
                <a:latin typeface="Arial"/>
                <a:ea typeface="Arial"/>
                <a:cs typeface="Arial"/>
                <a:sym typeface="Arial"/>
              </a:rPr>
              <a:t>categories</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and</a:t>
            </a:r>
            <a:r>
              <a:rPr lang="nl-BE" sz="900" dirty="0">
                <a:solidFill>
                  <a:srgbClr val="000000"/>
                </a:solidFill>
                <a:latin typeface="Arial"/>
                <a:ea typeface="Arial"/>
                <a:cs typeface="Arial"/>
                <a:sym typeface="Arial"/>
              </a:rPr>
              <a:t> 1 </a:t>
            </a:r>
            <a:r>
              <a:rPr lang="nl-BE" sz="900" dirty="0" err="1">
                <a:solidFill>
                  <a:srgbClr val="000000"/>
                </a:solidFill>
                <a:latin typeface="Arial"/>
                <a:ea typeface="Arial"/>
                <a:cs typeface="Arial"/>
                <a:sym typeface="Arial"/>
              </a:rPr>
              <a:t>for</a:t>
            </a:r>
            <a:r>
              <a:rPr lang="nl-BE" sz="900" dirty="0">
                <a:solidFill>
                  <a:srgbClr val="000000"/>
                </a:solidFill>
                <a:latin typeface="Arial"/>
                <a:ea typeface="Arial"/>
                <a:cs typeface="Arial"/>
                <a:sym typeface="Arial"/>
              </a:rPr>
              <a:t> </a:t>
            </a:r>
            <a:r>
              <a:rPr lang="nl-BE" sz="900" dirty="0" err="1">
                <a:solidFill>
                  <a:srgbClr val="000000"/>
                </a:solidFill>
                <a:latin typeface="Arial"/>
                <a:ea typeface="Arial"/>
                <a:cs typeface="Arial"/>
                <a:sym typeface="Arial"/>
              </a:rPr>
              <a:t>the</a:t>
            </a:r>
            <a:r>
              <a:rPr lang="nl-BE" sz="900" dirty="0">
                <a:solidFill>
                  <a:srgbClr val="000000"/>
                </a:solidFill>
                <a:latin typeface="Arial"/>
                <a:ea typeface="Arial"/>
                <a:cs typeface="Arial"/>
                <a:sym typeface="Arial"/>
              </a:rPr>
              <a:t> background.</a:t>
            </a:r>
            <a:endParaRPr sz="900" dirty="0">
              <a:solidFill>
                <a:srgbClr val="000000"/>
              </a:solidFill>
              <a:latin typeface="Arial"/>
              <a:ea typeface="Arial"/>
              <a:cs typeface="Arial"/>
              <a:sym typeface="Arial"/>
            </a:endParaRPr>
          </a:p>
          <a:p>
            <a:pPr marL="0" lvl="0" indent="0" algn="l" rtl="0">
              <a:spcBef>
                <a:spcPts val="0"/>
              </a:spcBef>
              <a:spcAft>
                <a:spcPts val="0"/>
              </a:spcAft>
              <a:buNone/>
            </a:pPr>
            <a:endParaRPr dirty="0"/>
          </a:p>
        </p:txBody>
      </p:sp>
      <p:sp>
        <p:nvSpPr>
          <p:cNvPr id="257" name="Google Shape;257;g8ab25d086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ab25d086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ab25d086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nl-BE" sz="900">
                <a:solidFill>
                  <a:srgbClr val="000000"/>
                </a:solidFill>
                <a:latin typeface="Arial"/>
                <a:ea typeface="Arial"/>
                <a:cs typeface="Arial"/>
                <a:sym typeface="Arial"/>
              </a:rPr>
              <a:t>First we made an important data processing step: transforming the labels, presented in a .png semantic mask, into one hot encoded representation. In this way, during predictions, we will have a tensor and a probability attached to each of the classes layer per each pixel, we will use an argmax to pick the most likely class and transform that back into a .png predicted mask. </a:t>
            </a:r>
            <a:endParaRPr sz="900">
              <a:solidFill>
                <a:srgbClr val="000000"/>
              </a:solidFill>
              <a:latin typeface="Arial"/>
              <a:ea typeface="Arial"/>
              <a:cs typeface="Arial"/>
              <a:sym typeface="Arial"/>
            </a:endParaRPr>
          </a:p>
          <a:p>
            <a:pPr marL="0" lvl="0" indent="0" algn="l" rtl="0">
              <a:spcBef>
                <a:spcPts val="0"/>
              </a:spcBef>
              <a:spcAft>
                <a:spcPts val="0"/>
              </a:spcAft>
              <a:buNone/>
            </a:pPr>
            <a:r>
              <a:rPr lang="nl-BE"/>
              <a:t>.</a:t>
            </a:r>
            <a:endParaRPr/>
          </a:p>
        </p:txBody>
      </p:sp>
      <p:sp>
        <p:nvSpPr>
          <p:cNvPr id="266" name="Google Shape;266;g8ab25d0865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b25d086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b25d0865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nl-BE" sz="900">
                <a:solidFill>
                  <a:srgbClr val="000000"/>
                </a:solidFill>
                <a:latin typeface="Arial"/>
                <a:ea typeface="Arial"/>
                <a:cs typeface="Arial"/>
                <a:sym typeface="Arial"/>
              </a:rPr>
              <a:t>For this task, in order to have better comparability with binary segmentation, We used a U-Net model architecture as wll. Moreover the literature on semantic segmentation shows that this is a model that usually has good performances . We trained the model for 200 epochs. </a:t>
            </a:r>
            <a:endParaRPr sz="900">
              <a:solidFill>
                <a:srgbClr val="000000"/>
              </a:solidFill>
              <a:latin typeface="Arial"/>
              <a:ea typeface="Arial"/>
              <a:cs typeface="Arial"/>
              <a:sym typeface="Arial"/>
            </a:endParaRPr>
          </a:p>
          <a:p>
            <a:pPr marL="0" lvl="0" indent="0" algn="l" rtl="0">
              <a:spcBef>
                <a:spcPts val="0"/>
              </a:spcBef>
              <a:spcAft>
                <a:spcPts val="0"/>
              </a:spcAft>
              <a:buNone/>
            </a:pPr>
            <a:r>
              <a:rPr lang="nl-BE"/>
              <a:t>.</a:t>
            </a:r>
            <a:endParaRPr/>
          </a:p>
        </p:txBody>
      </p:sp>
      <p:sp>
        <p:nvSpPr>
          <p:cNvPr id="281" name="Google Shape;281;g8ab25d0865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ab25d086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ab25d0865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nl-BE" sz="900">
                <a:solidFill>
                  <a:srgbClr val="000000"/>
                </a:solidFill>
                <a:latin typeface="Arial"/>
                <a:ea typeface="Arial"/>
                <a:cs typeface="Arial"/>
                <a:sym typeface="Arial"/>
              </a:rPr>
              <a:t>Visually, results on the training set are very encouraging. On the other hand, the predictions on the validation set are way off. This can show an overfitting problem on training set, despite the use of batch norm and dropout techniques to avoid it to happen.</a:t>
            </a:r>
            <a:endParaRPr sz="9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nl-BE" sz="900">
                <a:solidFill>
                  <a:srgbClr val="000000"/>
                </a:solidFill>
                <a:latin typeface="Arial"/>
                <a:ea typeface="Arial"/>
                <a:cs typeface="Arial"/>
                <a:sym typeface="Arial"/>
              </a:rPr>
              <a:t>From the result we can see that certain classes are predicted slightly better than others, for example "person" seem to have a little bit better predictions than "train" or "aeroplane". This can mean that some of the classes are underrepresented in the training set. </a:t>
            </a:r>
            <a:endParaRPr sz="9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9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nl-BE" sz="900">
                <a:solidFill>
                  <a:srgbClr val="000000"/>
                </a:solidFill>
                <a:latin typeface="Arial"/>
                <a:ea typeface="Arial"/>
                <a:cs typeface="Arial"/>
                <a:sym typeface="Arial"/>
              </a:rPr>
              <a:t>A few nobs that we could tweak to solve the issue if we had more time:</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SzPts val="900"/>
              <a:buChar char="●"/>
            </a:pPr>
            <a:r>
              <a:rPr lang="nl-BE" sz="900">
                <a:solidFill>
                  <a:srgbClr val="000000"/>
                </a:solidFill>
                <a:latin typeface="Arial"/>
                <a:ea typeface="Arial"/>
                <a:cs typeface="Arial"/>
                <a:sym typeface="Arial"/>
              </a:rPr>
              <a:t>Perform data augmentation on the set, adding rotated and cropped images for example</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SzPts val="900"/>
              <a:buChar char="●"/>
            </a:pPr>
            <a:r>
              <a:rPr lang="nl-BE" sz="900">
                <a:solidFill>
                  <a:srgbClr val="000000"/>
                </a:solidFill>
                <a:latin typeface="Arial"/>
                <a:ea typeface="Arial"/>
                <a:cs typeface="Arial"/>
                <a:sym typeface="Arial"/>
              </a:rPr>
              <a:t>Weigh the contribution of the classes according to their predominancy in the dataset to make sure that the underrepresented classes are as relevant as the over represented ones</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nl-BE" sz="900">
                <a:solidFill>
                  <a:srgbClr val="000000"/>
                </a:solidFill>
                <a:latin typeface="Arial"/>
                <a:ea typeface="Arial"/>
                <a:cs typeface="Arial"/>
                <a:sym typeface="Arial"/>
              </a:rPr>
              <a:t>Another approach could also be to start with a simpler model. As mentioned before, complex models are sensitive to overfitting when only a small dataset is available</a:t>
            </a:r>
            <a:endParaRPr sz="9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293" name="Google Shape;293;g8ab25d0865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675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949611a3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8949611a3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949611a39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8949611a39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949611a39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8949611a3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949611a39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8949611a39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a:t>For the segmentation task we first attempted binary segmentation. Two models were trained, one from scratch and one using tranfser learning. First the structure of the models will be discussed followed by a performance comparison between the two models.</a:t>
            </a:r>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a:t>The from scratch trained model follows an Encoder-Decoder structure. The Encoder is based on three blocks each of which consists of a convolutional layer, a batch normalization layer, an activation layer, and a max pooling layer. This reduces the size to 16 filters of size 16 by 16. The decoder then attempts to upsample this to the original size by using similar blocks as the encoder except it uses an upsampling layer instead of a max pooling layer. The output is a segmented image.</a:t>
            </a:r>
            <a:endParaRPr/>
          </a:p>
        </p:txBody>
      </p:sp>
      <p:sp>
        <p:nvSpPr>
          <p:cNvPr id="191" name="Google Shape;1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26" name="Google Shape;26;p3"/>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body" idx="2"/>
          </p:nvPr>
        </p:nvSpPr>
        <p:spPr>
          <a:xfrm>
            <a:off x="6217200" y="1656000"/>
            <a:ext cx="5400000" cy="4464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576000" y="1656000"/>
            <a:ext cx="11041200" cy="4464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34" name="Google Shape;34;p4"/>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5"/>
          <p:cNvSpPr/>
          <p:nvPr/>
        </p:nvSpPr>
        <p:spPr>
          <a:xfrm>
            <a:off x="0" y="0"/>
            <a:ext cx="121932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 name="Google Shape;37;p5"/>
          <p:cNvSpPr/>
          <p:nvPr/>
        </p:nvSpPr>
        <p:spPr>
          <a:xfrm>
            <a:off x="0" y="648000"/>
            <a:ext cx="12193201" cy="6210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 name="Google Shape;38;p5"/>
          <p:cNvSpPr/>
          <p:nvPr/>
        </p:nvSpPr>
        <p:spPr>
          <a:xfrm>
            <a:off x="0" y="647998"/>
            <a:ext cx="12193201" cy="4456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9" name="Google Shape;39;p5"/>
          <p:cNvPicPr preferRelativeResize="0"/>
          <p:nvPr/>
        </p:nvPicPr>
        <p:blipFill rotWithShape="1">
          <a:blip r:embed="rId2">
            <a:alphaModFix/>
          </a:blip>
          <a:srcRect/>
          <a:stretch/>
        </p:blipFill>
        <p:spPr>
          <a:xfrm>
            <a:off x="360000" y="360000"/>
            <a:ext cx="2018135" cy="720000"/>
          </a:xfrm>
          <a:prstGeom prst="rect">
            <a:avLst/>
          </a:prstGeom>
          <a:noFill/>
          <a:ln>
            <a:noFill/>
          </a:ln>
        </p:spPr>
      </p:pic>
      <p:sp>
        <p:nvSpPr>
          <p:cNvPr id="40" name="Google Shape;40;p5"/>
          <p:cNvSpPr txBox="1">
            <a:spLocks noGrp="1"/>
          </p:cNvSpPr>
          <p:nvPr>
            <p:ph type="ctrTitle"/>
          </p:nvPr>
        </p:nvSpPr>
        <p:spPr>
          <a:xfrm>
            <a:off x="575999" y="1080000"/>
            <a:ext cx="6096524" cy="402479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subTitle" idx="1"/>
          </p:nvPr>
        </p:nvSpPr>
        <p:spPr>
          <a:xfrm>
            <a:off x="575999" y="5392801"/>
            <a:ext cx="6096524" cy="730188"/>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1"/>
              </a:buClr>
              <a:buSzPts val="2400"/>
              <a:buNone/>
              <a:defRPr sz="2400">
                <a:solidFill>
                  <a:schemeClr val="dk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5"/>
          <p:cNvSpPr>
            <a:spLocks noGrp="1"/>
          </p:cNvSpPr>
          <p:nvPr>
            <p:ph type="pic" idx="2"/>
          </p:nvPr>
        </p:nvSpPr>
        <p:spPr>
          <a:xfrm>
            <a:off x="7248525" y="1654175"/>
            <a:ext cx="4368673" cy="44688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_Finish">
  <p:cSld name="Section Header_Finish">
    <p:spTree>
      <p:nvGrpSpPr>
        <p:cNvPr id="1" name="Shape 43"/>
        <p:cNvGrpSpPr/>
        <p:nvPr/>
      </p:nvGrpSpPr>
      <p:grpSpPr>
        <a:xfrm>
          <a:off x="0" y="0"/>
          <a:ext cx="0" cy="0"/>
          <a:chOff x="0" y="0"/>
          <a:chExt cx="0" cy="0"/>
        </a:xfrm>
      </p:grpSpPr>
      <p:sp>
        <p:nvSpPr>
          <p:cNvPr id="44" name="Google Shape;44;p6"/>
          <p:cNvSpPr/>
          <p:nvPr/>
        </p:nvSpPr>
        <p:spPr>
          <a:xfrm>
            <a:off x="0" y="0"/>
            <a:ext cx="12193201" cy="62099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 name="Google Shape;45;p6"/>
          <p:cNvSpPr txBox="1">
            <a:spLocks noGrp="1"/>
          </p:cNvSpPr>
          <p:nvPr>
            <p:ph type="title"/>
          </p:nvPr>
        </p:nvSpPr>
        <p:spPr>
          <a:xfrm>
            <a:off x="579120" y="510988"/>
            <a:ext cx="11039793" cy="518442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9"/>
        <p:cNvGrpSpPr/>
        <p:nvPr/>
      </p:nvGrpSpPr>
      <p:grpSpPr>
        <a:xfrm>
          <a:off x="0" y="0"/>
          <a:ext cx="0" cy="0"/>
          <a:chOff x="0" y="0"/>
          <a:chExt cx="0" cy="0"/>
        </a:xfrm>
      </p:grpSpPr>
      <p:sp>
        <p:nvSpPr>
          <p:cNvPr id="50" name="Google Shape;50;p7"/>
          <p:cNvSpPr/>
          <p:nvPr/>
        </p:nvSpPr>
        <p:spPr>
          <a:xfrm>
            <a:off x="0" y="0"/>
            <a:ext cx="12193201" cy="620756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51;p7"/>
          <p:cNvSpPr txBox="1">
            <a:spLocks noGrp="1"/>
          </p:cNvSpPr>
          <p:nvPr>
            <p:ph type="title"/>
          </p:nvPr>
        </p:nvSpPr>
        <p:spPr>
          <a:xfrm>
            <a:off x="575999" y="1800000"/>
            <a:ext cx="6096524" cy="238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575999" y="4359600"/>
            <a:ext cx="6096264" cy="150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C949A"/>
              </a:buClr>
              <a:buSzPts val="2000"/>
              <a:buNone/>
              <a:defRPr sz="2000">
                <a:solidFill>
                  <a:srgbClr val="8C949A"/>
                </a:solidFill>
              </a:defRPr>
            </a:lvl2pPr>
            <a:lvl3pPr marL="1371600" lvl="2" indent="-228600" algn="l">
              <a:lnSpc>
                <a:spcPct val="100000"/>
              </a:lnSpc>
              <a:spcBef>
                <a:spcPts val="500"/>
              </a:spcBef>
              <a:spcAft>
                <a:spcPts val="0"/>
              </a:spcAft>
              <a:buClr>
                <a:srgbClr val="8C949A"/>
              </a:buClr>
              <a:buSzPts val="1800"/>
              <a:buNone/>
              <a:defRPr sz="1800">
                <a:solidFill>
                  <a:srgbClr val="8C949A"/>
                </a:solidFill>
              </a:defRPr>
            </a:lvl3pPr>
            <a:lvl4pPr marL="1828800" lvl="3" indent="-228600" algn="l">
              <a:lnSpc>
                <a:spcPct val="100000"/>
              </a:lnSpc>
              <a:spcBef>
                <a:spcPts val="500"/>
              </a:spcBef>
              <a:spcAft>
                <a:spcPts val="0"/>
              </a:spcAft>
              <a:buClr>
                <a:srgbClr val="8C949A"/>
              </a:buClr>
              <a:buSzPts val="1600"/>
              <a:buNone/>
              <a:defRPr sz="1600">
                <a:solidFill>
                  <a:srgbClr val="8C949A"/>
                </a:solidFill>
              </a:defRPr>
            </a:lvl4pPr>
            <a:lvl5pPr marL="2286000" lvl="4" indent="-228600" algn="l">
              <a:lnSpc>
                <a:spcPct val="100000"/>
              </a:lnSpc>
              <a:spcBef>
                <a:spcPts val="500"/>
              </a:spcBef>
              <a:spcAft>
                <a:spcPts val="0"/>
              </a:spcAft>
              <a:buClr>
                <a:srgbClr val="8C949A"/>
              </a:buClr>
              <a:buSzPts val="1600"/>
              <a:buNone/>
              <a:defRPr sz="1600">
                <a:solidFill>
                  <a:srgbClr val="8C949A"/>
                </a:solidFill>
              </a:defRPr>
            </a:lvl5pPr>
            <a:lvl6pPr marL="2743200" lvl="5" indent="-228600" algn="l">
              <a:lnSpc>
                <a:spcPct val="90000"/>
              </a:lnSpc>
              <a:spcBef>
                <a:spcPts val="500"/>
              </a:spcBef>
              <a:spcAft>
                <a:spcPts val="0"/>
              </a:spcAft>
              <a:buClr>
                <a:srgbClr val="8C949A"/>
              </a:buClr>
              <a:buSzPts val="1600"/>
              <a:buNone/>
              <a:defRPr sz="1600">
                <a:solidFill>
                  <a:srgbClr val="8C949A"/>
                </a:solidFill>
              </a:defRPr>
            </a:lvl6pPr>
            <a:lvl7pPr marL="3200400" lvl="6" indent="-228600" algn="l">
              <a:lnSpc>
                <a:spcPct val="90000"/>
              </a:lnSpc>
              <a:spcBef>
                <a:spcPts val="500"/>
              </a:spcBef>
              <a:spcAft>
                <a:spcPts val="0"/>
              </a:spcAft>
              <a:buClr>
                <a:srgbClr val="8C949A"/>
              </a:buClr>
              <a:buSzPts val="1600"/>
              <a:buNone/>
              <a:defRPr sz="1600">
                <a:solidFill>
                  <a:srgbClr val="8C949A"/>
                </a:solidFill>
              </a:defRPr>
            </a:lvl7pPr>
            <a:lvl8pPr marL="3657600" lvl="7" indent="-228600" algn="l">
              <a:lnSpc>
                <a:spcPct val="90000"/>
              </a:lnSpc>
              <a:spcBef>
                <a:spcPts val="500"/>
              </a:spcBef>
              <a:spcAft>
                <a:spcPts val="0"/>
              </a:spcAft>
              <a:buClr>
                <a:srgbClr val="8C949A"/>
              </a:buClr>
              <a:buSzPts val="1600"/>
              <a:buNone/>
              <a:defRPr sz="1600">
                <a:solidFill>
                  <a:srgbClr val="8C949A"/>
                </a:solidFill>
              </a:defRPr>
            </a:lvl8pPr>
            <a:lvl9pPr marL="4114800" lvl="8" indent="-228600" algn="l">
              <a:lnSpc>
                <a:spcPct val="90000"/>
              </a:lnSpc>
              <a:spcBef>
                <a:spcPts val="500"/>
              </a:spcBef>
              <a:spcAft>
                <a:spcPts val="0"/>
              </a:spcAft>
              <a:buClr>
                <a:srgbClr val="8C949A"/>
              </a:buClr>
              <a:buSzPts val="1600"/>
              <a:buNone/>
              <a:defRPr sz="1600">
                <a:solidFill>
                  <a:srgbClr val="8C949A"/>
                </a:solidFill>
              </a:defRPr>
            </a:lvl9pPr>
          </a:lstStyle>
          <a:p>
            <a:endParaRPr/>
          </a:p>
        </p:txBody>
      </p:sp>
      <p:sp>
        <p:nvSpPr>
          <p:cNvPr id="53" name="Google Shape;53;p7"/>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56" name="Google Shape;56;p7"/>
          <p:cNvSpPr>
            <a:spLocks noGrp="1"/>
          </p:cNvSpPr>
          <p:nvPr>
            <p:ph type="pic" idx="2"/>
          </p:nvPr>
        </p:nvSpPr>
        <p:spPr>
          <a:xfrm>
            <a:off x="7248525" y="584201"/>
            <a:ext cx="4368673" cy="237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7"/>
          <p:cNvSpPr>
            <a:spLocks noGrp="1"/>
          </p:cNvSpPr>
          <p:nvPr>
            <p:ph type="pic" idx="3"/>
          </p:nvPr>
        </p:nvSpPr>
        <p:spPr>
          <a:xfrm>
            <a:off x="7248262" y="3248513"/>
            <a:ext cx="4368673" cy="237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White">
  <p:cSld name="Section Header_White">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575999" y="1800000"/>
            <a:ext cx="6096264" cy="238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575999" y="4359600"/>
            <a:ext cx="6096264" cy="150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C949A"/>
              </a:buClr>
              <a:buSzPts val="2000"/>
              <a:buNone/>
              <a:defRPr sz="2000">
                <a:solidFill>
                  <a:srgbClr val="8C949A"/>
                </a:solidFill>
              </a:defRPr>
            </a:lvl2pPr>
            <a:lvl3pPr marL="1371600" lvl="2" indent="-228600" algn="l">
              <a:lnSpc>
                <a:spcPct val="100000"/>
              </a:lnSpc>
              <a:spcBef>
                <a:spcPts val="500"/>
              </a:spcBef>
              <a:spcAft>
                <a:spcPts val="0"/>
              </a:spcAft>
              <a:buClr>
                <a:srgbClr val="8C949A"/>
              </a:buClr>
              <a:buSzPts val="1800"/>
              <a:buNone/>
              <a:defRPr sz="1800">
                <a:solidFill>
                  <a:srgbClr val="8C949A"/>
                </a:solidFill>
              </a:defRPr>
            </a:lvl3pPr>
            <a:lvl4pPr marL="1828800" lvl="3" indent="-228600" algn="l">
              <a:lnSpc>
                <a:spcPct val="100000"/>
              </a:lnSpc>
              <a:spcBef>
                <a:spcPts val="500"/>
              </a:spcBef>
              <a:spcAft>
                <a:spcPts val="0"/>
              </a:spcAft>
              <a:buClr>
                <a:srgbClr val="8C949A"/>
              </a:buClr>
              <a:buSzPts val="1600"/>
              <a:buNone/>
              <a:defRPr sz="1600">
                <a:solidFill>
                  <a:srgbClr val="8C949A"/>
                </a:solidFill>
              </a:defRPr>
            </a:lvl4pPr>
            <a:lvl5pPr marL="2286000" lvl="4" indent="-228600" algn="l">
              <a:lnSpc>
                <a:spcPct val="100000"/>
              </a:lnSpc>
              <a:spcBef>
                <a:spcPts val="500"/>
              </a:spcBef>
              <a:spcAft>
                <a:spcPts val="0"/>
              </a:spcAft>
              <a:buClr>
                <a:srgbClr val="8C949A"/>
              </a:buClr>
              <a:buSzPts val="1600"/>
              <a:buNone/>
              <a:defRPr sz="1600">
                <a:solidFill>
                  <a:srgbClr val="8C949A"/>
                </a:solidFill>
              </a:defRPr>
            </a:lvl5pPr>
            <a:lvl6pPr marL="2743200" lvl="5" indent="-228600" algn="l">
              <a:lnSpc>
                <a:spcPct val="90000"/>
              </a:lnSpc>
              <a:spcBef>
                <a:spcPts val="500"/>
              </a:spcBef>
              <a:spcAft>
                <a:spcPts val="0"/>
              </a:spcAft>
              <a:buClr>
                <a:srgbClr val="8C949A"/>
              </a:buClr>
              <a:buSzPts val="1600"/>
              <a:buNone/>
              <a:defRPr sz="1600">
                <a:solidFill>
                  <a:srgbClr val="8C949A"/>
                </a:solidFill>
              </a:defRPr>
            </a:lvl6pPr>
            <a:lvl7pPr marL="3200400" lvl="6" indent="-228600" algn="l">
              <a:lnSpc>
                <a:spcPct val="90000"/>
              </a:lnSpc>
              <a:spcBef>
                <a:spcPts val="500"/>
              </a:spcBef>
              <a:spcAft>
                <a:spcPts val="0"/>
              </a:spcAft>
              <a:buClr>
                <a:srgbClr val="8C949A"/>
              </a:buClr>
              <a:buSzPts val="1600"/>
              <a:buNone/>
              <a:defRPr sz="1600">
                <a:solidFill>
                  <a:srgbClr val="8C949A"/>
                </a:solidFill>
              </a:defRPr>
            </a:lvl7pPr>
            <a:lvl8pPr marL="3657600" lvl="7" indent="-228600" algn="l">
              <a:lnSpc>
                <a:spcPct val="90000"/>
              </a:lnSpc>
              <a:spcBef>
                <a:spcPts val="500"/>
              </a:spcBef>
              <a:spcAft>
                <a:spcPts val="0"/>
              </a:spcAft>
              <a:buClr>
                <a:srgbClr val="8C949A"/>
              </a:buClr>
              <a:buSzPts val="1600"/>
              <a:buNone/>
              <a:defRPr sz="1600">
                <a:solidFill>
                  <a:srgbClr val="8C949A"/>
                </a:solidFill>
              </a:defRPr>
            </a:lvl8pPr>
            <a:lvl9pPr marL="4114800" lvl="8" indent="-228600" algn="l">
              <a:lnSpc>
                <a:spcPct val="90000"/>
              </a:lnSpc>
              <a:spcBef>
                <a:spcPts val="500"/>
              </a:spcBef>
              <a:spcAft>
                <a:spcPts val="0"/>
              </a:spcAft>
              <a:buClr>
                <a:srgbClr val="8C949A"/>
              </a:buClr>
              <a:buSzPts val="1600"/>
              <a:buNone/>
              <a:defRPr sz="1600">
                <a:solidFill>
                  <a:srgbClr val="8C949A"/>
                </a:solidFill>
              </a:defRPr>
            </a:lvl9pPr>
          </a:lstStyle>
          <a:p>
            <a:endParaRPr/>
          </a:p>
        </p:txBody>
      </p:sp>
      <p:sp>
        <p:nvSpPr>
          <p:cNvPr id="61" name="Google Shape;61;p8"/>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64" name="Google Shape;64;p8"/>
          <p:cNvSpPr>
            <a:spLocks noGrp="1"/>
          </p:cNvSpPr>
          <p:nvPr>
            <p:ph type="pic" idx="2"/>
          </p:nvPr>
        </p:nvSpPr>
        <p:spPr>
          <a:xfrm>
            <a:off x="7248525" y="584201"/>
            <a:ext cx="4368673" cy="504031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576000" y="1656000"/>
            <a:ext cx="5421575" cy="540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9"/>
          <p:cNvSpPr txBox="1">
            <a:spLocks noGrp="1"/>
          </p:cNvSpPr>
          <p:nvPr>
            <p:ph type="body" idx="2"/>
          </p:nvPr>
        </p:nvSpPr>
        <p:spPr>
          <a:xfrm>
            <a:off x="576000" y="2276271"/>
            <a:ext cx="5421575" cy="383765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9"/>
          <p:cNvSpPr txBox="1">
            <a:spLocks noGrp="1"/>
          </p:cNvSpPr>
          <p:nvPr>
            <p:ph type="body" idx="3"/>
          </p:nvPr>
        </p:nvSpPr>
        <p:spPr>
          <a:xfrm>
            <a:off x="6172200" y="1656000"/>
            <a:ext cx="5445000" cy="540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9"/>
          <p:cNvSpPr txBox="1">
            <a:spLocks noGrp="1"/>
          </p:cNvSpPr>
          <p:nvPr>
            <p:ph type="body" idx="4"/>
          </p:nvPr>
        </p:nvSpPr>
        <p:spPr>
          <a:xfrm>
            <a:off x="6172200" y="2276271"/>
            <a:ext cx="5445000" cy="383765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9"/>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73" name="Google Shape;73;p9"/>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0"/>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210000"/>
            <a:ext cx="12192000" cy="64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 name="Google Shape;11;p1"/>
          <p:cNvPicPr preferRelativeResize="0"/>
          <p:nvPr/>
        </p:nvPicPr>
        <p:blipFill rotWithShape="1">
          <a:blip r:embed="rId10">
            <a:alphaModFix/>
          </a:blip>
          <a:srcRect/>
          <a:stretch/>
        </p:blipFill>
        <p:spPr>
          <a:xfrm>
            <a:off x="11041200" y="6353999"/>
            <a:ext cx="1008305" cy="360000"/>
          </a:xfrm>
          <a:prstGeom prst="rect">
            <a:avLst/>
          </a:prstGeom>
          <a:noFill/>
          <a:ln>
            <a:noFill/>
          </a:ln>
        </p:spPr>
      </p:pic>
      <p:sp>
        <p:nvSpPr>
          <p:cNvPr id="12" name="Google Shape;12;p1"/>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576000" y="1656000"/>
            <a:ext cx="11041200" cy="4464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dt" idx="10"/>
          </p:nvPr>
        </p:nvSpPr>
        <p:spPr>
          <a:xfrm>
            <a:off x="1440000" y="6210000"/>
            <a:ext cx="720000" cy="648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lvl1pPr marR="0" lvl="0" algn="r"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1000" b="0" i="0" u="none" strike="noStrike" cap="none">
                <a:solidFill>
                  <a:schemeClr val="lt1"/>
                </a:solidFill>
                <a:latin typeface="Arial"/>
                <a:ea typeface="Arial"/>
                <a:cs typeface="Arial"/>
                <a:sym typeface="Arial"/>
              </a:defRPr>
            </a:lvl1pPr>
            <a:lvl2pPr marL="0" marR="0" lvl="1" indent="0" algn="l" rtl="0">
              <a:spcBef>
                <a:spcPts val="0"/>
              </a:spcBef>
              <a:buNone/>
              <a:defRPr sz="1000" b="0" i="0" u="none" strike="noStrike" cap="none">
                <a:solidFill>
                  <a:schemeClr val="lt1"/>
                </a:solidFill>
                <a:latin typeface="Arial"/>
                <a:ea typeface="Arial"/>
                <a:cs typeface="Arial"/>
                <a:sym typeface="Arial"/>
              </a:defRPr>
            </a:lvl2pPr>
            <a:lvl3pPr marL="0" marR="0" lvl="2" indent="0" algn="l" rtl="0">
              <a:spcBef>
                <a:spcPts val="0"/>
              </a:spcBef>
              <a:buNone/>
              <a:defRPr sz="1000" b="0" i="0" u="none" strike="noStrike" cap="none">
                <a:solidFill>
                  <a:schemeClr val="lt1"/>
                </a:solidFill>
                <a:latin typeface="Arial"/>
                <a:ea typeface="Arial"/>
                <a:cs typeface="Arial"/>
                <a:sym typeface="Arial"/>
              </a:defRPr>
            </a:lvl3pPr>
            <a:lvl4pPr marL="0" marR="0" lvl="3" indent="0" algn="l" rtl="0">
              <a:spcBef>
                <a:spcPts val="0"/>
              </a:spcBef>
              <a:buNone/>
              <a:defRPr sz="1000" b="0" i="0" u="none" strike="noStrike" cap="none">
                <a:solidFill>
                  <a:schemeClr val="lt1"/>
                </a:solidFill>
                <a:latin typeface="Arial"/>
                <a:ea typeface="Arial"/>
                <a:cs typeface="Arial"/>
                <a:sym typeface="Arial"/>
              </a:defRPr>
            </a:lvl4pPr>
            <a:lvl5pPr marL="0" marR="0" lvl="4" indent="0" algn="l" rtl="0">
              <a:spcBef>
                <a:spcPts val="0"/>
              </a:spcBef>
              <a:buNone/>
              <a:defRPr sz="1000" b="0" i="0" u="none" strike="noStrike" cap="none">
                <a:solidFill>
                  <a:schemeClr val="lt1"/>
                </a:solidFill>
                <a:latin typeface="Arial"/>
                <a:ea typeface="Arial"/>
                <a:cs typeface="Arial"/>
                <a:sym typeface="Arial"/>
              </a:defRPr>
            </a:lvl5pPr>
            <a:lvl6pPr marL="0" marR="0" lvl="5" indent="0" algn="l" rtl="0">
              <a:spcBef>
                <a:spcPts val="0"/>
              </a:spcBef>
              <a:buNone/>
              <a:defRPr sz="1000" b="0" i="0" u="none" strike="noStrike" cap="none">
                <a:solidFill>
                  <a:schemeClr val="lt1"/>
                </a:solidFill>
                <a:latin typeface="Arial"/>
                <a:ea typeface="Arial"/>
                <a:cs typeface="Arial"/>
                <a:sym typeface="Arial"/>
              </a:defRPr>
            </a:lvl6pPr>
            <a:lvl7pPr marL="0" marR="0" lvl="6" indent="0" algn="l" rtl="0">
              <a:spcBef>
                <a:spcPts val="0"/>
              </a:spcBef>
              <a:buNone/>
              <a:defRPr sz="1000" b="0" i="0" u="none" strike="noStrike" cap="none">
                <a:solidFill>
                  <a:schemeClr val="lt1"/>
                </a:solidFill>
                <a:latin typeface="Arial"/>
                <a:ea typeface="Arial"/>
                <a:cs typeface="Arial"/>
                <a:sym typeface="Arial"/>
              </a:defRPr>
            </a:lvl7pPr>
            <a:lvl8pPr marL="0" marR="0" lvl="7" indent="0" algn="l" rtl="0">
              <a:spcBef>
                <a:spcPts val="0"/>
              </a:spcBef>
              <a:buNone/>
              <a:defRPr sz="1000" b="0" i="0" u="none" strike="noStrike" cap="none">
                <a:solidFill>
                  <a:schemeClr val="lt1"/>
                </a:solidFill>
                <a:latin typeface="Arial"/>
                <a:ea typeface="Arial"/>
                <a:cs typeface="Arial"/>
                <a:sym typeface="Arial"/>
              </a:defRPr>
            </a:lvl8pPr>
            <a:lvl9pPr marL="0" marR="0" lvl="8" indent="0" algn="l" rtl="0">
              <a:spcBef>
                <a:spcPts val="0"/>
              </a:spcBef>
              <a:buNone/>
              <a:defRPr sz="10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p3"/><Relationship Id="rId1" Type="http://schemas.microsoft.com/office/2007/relationships/media" Target="../media/media27.mp3"/><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8.xml"/><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9.mp3"/><Relationship Id="rId1" Type="http://schemas.microsoft.com/office/2007/relationships/media" Target="../media/media29.mp3"/><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30.mp3"/><Relationship Id="rId1" Type="http://schemas.microsoft.com/office/2007/relationships/media" Target="../media/media30.mp3"/><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p3"/><Relationship Id="rId1" Type="http://schemas.microsoft.com/office/2007/relationships/media" Target="../media/media31.mp3"/><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p3"/><Relationship Id="rId1" Type="http://schemas.microsoft.com/office/2007/relationships/media" Target="../media/media32.mp3"/><Relationship Id="rId5" Type="http://schemas.openxmlformats.org/officeDocument/2006/relationships/image" Target="../media/image3.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a:spLocks noGrp="1"/>
          </p:cNvSpPr>
          <p:nvPr>
            <p:ph type="ctrTitle"/>
          </p:nvPr>
        </p:nvSpPr>
        <p:spPr>
          <a:xfrm>
            <a:off x="575999" y="1080000"/>
            <a:ext cx="6536978" cy="4024798"/>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4000"/>
              <a:buFont typeface="Arial"/>
              <a:buNone/>
            </a:pPr>
            <a:r>
              <a:rPr lang="nl-BE"/>
              <a:t>Computer Vision </a:t>
            </a:r>
            <a:br>
              <a:rPr lang="nl-BE"/>
            </a:br>
            <a:r>
              <a:rPr lang="nl-BE"/>
              <a:t>In the name of deep learning</a:t>
            </a:r>
            <a:br>
              <a:rPr lang="nl-BE"/>
            </a:br>
            <a:r>
              <a:rPr lang="nl-BE"/>
              <a:t>Group 32</a:t>
            </a:r>
            <a:endParaRPr/>
          </a:p>
        </p:txBody>
      </p:sp>
      <p:sp>
        <p:nvSpPr>
          <p:cNvPr id="119" name="Google Shape;119;p14"/>
          <p:cNvSpPr txBox="1">
            <a:spLocks noGrp="1"/>
          </p:cNvSpPr>
          <p:nvPr>
            <p:ph type="subTitle" idx="1"/>
          </p:nvPr>
        </p:nvSpPr>
        <p:spPr>
          <a:xfrm>
            <a:off x="575999" y="5392801"/>
            <a:ext cx="6096524" cy="73018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nl-BE"/>
              <a:t>Final assignment computer vision</a:t>
            </a:r>
            <a:endParaRPr/>
          </a:p>
        </p:txBody>
      </p:sp>
      <p:sp>
        <p:nvSpPr>
          <p:cNvPr id="120" name="Google Shape;120;p14"/>
          <p:cNvSpPr txBox="1"/>
          <p:nvPr/>
        </p:nvSpPr>
        <p:spPr>
          <a:xfrm>
            <a:off x="8335108" y="3428999"/>
            <a:ext cx="3757242" cy="1669935"/>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2000"/>
              <a:buFont typeface="Arial"/>
              <a:buNone/>
            </a:pPr>
            <a:r>
              <a:rPr lang="nl-BE" sz="2000" b="0" i="0" u="none" strike="noStrike" cap="none">
                <a:solidFill>
                  <a:schemeClr val="lt1"/>
                </a:solidFill>
                <a:latin typeface="Arial"/>
                <a:ea typeface="Arial"/>
                <a:cs typeface="Arial"/>
                <a:sym typeface="Arial"/>
              </a:rPr>
              <a:t>Jinjiu Liu</a:t>
            </a:r>
            <a:endParaRPr sz="20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Clr>
                <a:schemeClr val="lt1"/>
              </a:buClr>
              <a:buSzPts val="2000"/>
              <a:buFont typeface="Arial"/>
              <a:buNone/>
            </a:pPr>
            <a:r>
              <a:rPr lang="nl-BE" sz="2000" b="0" i="0" u="none" strike="noStrike" cap="none">
                <a:solidFill>
                  <a:schemeClr val="lt1"/>
                </a:solidFill>
                <a:latin typeface="Arial"/>
                <a:ea typeface="Arial"/>
                <a:cs typeface="Arial"/>
                <a:sym typeface="Arial"/>
              </a:rPr>
              <a:t>Tony Dang</a:t>
            </a:r>
            <a:endParaRPr/>
          </a:p>
          <a:p>
            <a:pPr marL="0" marR="0" lvl="0" indent="0" algn="r" rtl="0">
              <a:lnSpc>
                <a:spcPct val="100000"/>
              </a:lnSpc>
              <a:spcBef>
                <a:spcPts val="0"/>
              </a:spcBef>
              <a:spcAft>
                <a:spcPts val="0"/>
              </a:spcAft>
              <a:buClr>
                <a:schemeClr val="lt1"/>
              </a:buClr>
              <a:buSzPts val="2000"/>
              <a:buFont typeface="Arial"/>
              <a:buNone/>
            </a:pPr>
            <a:r>
              <a:rPr lang="nl-BE" sz="2000" b="0" i="0" u="none" strike="noStrike" cap="none">
                <a:solidFill>
                  <a:schemeClr val="lt1"/>
                </a:solidFill>
                <a:latin typeface="Arial"/>
                <a:ea typeface="Arial"/>
                <a:cs typeface="Arial"/>
                <a:sym typeface="Arial"/>
              </a:rPr>
              <a:t>Nicola Croce</a:t>
            </a:r>
            <a:endParaRPr sz="20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Clr>
                <a:schemeClr val="lt1"/>
              </a:buClr>
              <a:buSzPts val="2000"/>
              <a:buFont typeface="Arial"/>
              <a:buNone/>
            </a:pPr>
            <a:r>
              <a:rPr lang="nl-BE" sz="2000" b="0" i="0" u="none" strike="noStrike" cap="none">
                <a:solidFill>
                  <a:schemeClr val="lt1"/>
                </a:solidFill>
                <a:latin typeface="Arial"/>
                <a:ea typeface="Arial"/>
                <a:cs typeface="Arial"/>
                <a:sym typeface="Arial"/>
              </a:rPr>
              <a:t>Sebastian Wehkamp</a:t>
            </a:r>
            <a:endParaRPr/>
          </a:p>
        </p:txBody>
      </p:sp>
      <p:pic>
        <p:nvPicPr>
          <p:cNvPr id="3" name="slide0_coverPage">
            <a:hlinkClick r:id="" action="ppaction://media"/>
            <a:extLst>
              <a:ext uri="{FF2B5EF4-FFF2-40B4-BE49-F238E27FC236}">
                <a16:creationId xmlns:a16="http://schemas.microsoft.com/office/drawing/2014/main" id="{C45E4E23-54E4-4B69-A7DF-B985373EF0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97152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body" idx="1"/>
          </p:nvPr>
        </p:nvSpPr>
        <p:spPr>
          <a:xfrm>
            <a:off x="574675" y="1656000"/>
            <a:ext cx="5400000" cy="4464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nl-BE"/>
              <a:t>Dice loss = 1 - </a:t>
            </a:r>
            <a:endParaRPr sz="1250">
              <a:solidFill>
                <a:srgbClr val="000000"/>
              </a:solidFill>
            </a:endParaRPr>
          </a:p>
          <a:p>
            <a:pPr marL="0" lvl="0" indent="0" algn="l" rtl="0">
              <a:spcBef>
                <a:spcPts val="1000"/>
              </a:spcBef>
              <a:spcAft>
                <a:spcPts val="0"/>
              </a:spcAft>
              <a:buNone/>
            </a:pPr>
            <a:endParaRPr sz="1250">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1000"/>
              </a:spcBef>
              <a:spcAft>
                <a:spcPts val="0"/>
              </a:spcAft>
              <a:buNone/>
            </a:pPr>
            <a:endParaRPr sz="1250">
              <a:solidFill>
                <a:srgbClr val="000000"/>
              </a:solidFill>
            </a:endParaRPr>
          </a:p>
          <a:p>
            <a:pPr marL="0" lvl="0" indent="0" algn="l" rtl="0">
              <a:spcBef>
                <a:spcPts val="1000"/>
              </a:spcBef>
              <a:spcAft>
                <a:spcPts val="0"/>
              </a:spcAft>
              <a:buNone/>
            </a:pPr>
            <a:endParaRPr sz="1250">
              <a:solidFill>
                <a:srgbClr val="000000"/>
              </a:solidFill>
            </a:endParaRPr>
          </a:p>
        </p:txBody>
      </p:sp>
      <p:sp>
        <p:nvSpPr>
          <p:cNvPr id="205" name="Google Shape;205;p23"/>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10</a:t>
            </a:fld>
            <a:endParaRPr/>
          </a:p>
        </p:txBody>
      </p:sp>
      <p:sp>
        <p:nvSpPr>
          <p:cNvPr id="206" name="Google Shape;206;p23"/>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Loss function</a:t>
            </a:r>
            <a:endParaRPr/>
          </a:p>
        </p:txBody>
      </p:sp>
      <p:pic>
        <p:nvPicPr>
          <p:cNvPr id="207" name="Google Shape;207;p23"/>
          <p:cNvPicPr preferRelativeResize="0"/>
          <p:nvPr/>
        </p:nvPicPr>
        <p:blipFill>
          <a:blip r:embed="rId5">
            <a:alphaModFix/>
          </a:blip>
          <a:stretch>
            <a:fillRect/>
          </a:stretch>
        </p:blipFill>
        <p:spPr>
          <a:xfrm>
            <a:off x="6524055" y="2299380"/>
            <a:ext cx="4786300" cy="3177225"/>
          </a:xfrm>
          <a:prstGeom prst="rect">
            <a:avLst/>
          </a:prstGeom>
          <a:noFill/>
          <a:ln>
            <a:noFill/>
          </a:ln>
        </p:spPr>
      </p:pic>
      <p:sp>
        <p:nvSpPr>
          <p:cNvPr id="208" name="Google Shape;208;p23"/>
          <p:cNvSpPr txBox="1">
            <a:spLocks noGrp="1"/>
          </p:cNvSpPr>
          <p:nvPr>
            <p:ph type="body" idx="2"/>
          </p:nvPr>
        </p:nvSpPr>
        <p:spPr>
          <a:xfrm>
            <a:off x="6217200" y="1656000"/>
            <a:ext cx="5400000" cy="4464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graphicFrame>
        <p:nvGraphicFramePr>
          <p:cNvPr id="209" name="Google Shape;209;p23"/>
          <p:cNvGraphicFramePr/>
          <p:nvPr/>
        </p:nvGraphicFramePr>
        <p:xfrm>
          <a:off x="2835600" y="2855825"/>
          <a:ext cx="1304150" cy="1127700"/>
        </p:xfrm>
        <a:graphic>
          <a:graphicData uri="http://schemas.openxmlformats.org/drawingml/2006/table">
            <a:tbl>
              <a:tblPr>
                <a:noFill/>
                <a:tableStyleId>{75BB0DDB-558D-42F1-A754-4DCDA6D7A20B}</a:tableStyleId>
              </a:tblPr>
              <a:tblGrid>
                <a:gridCol w="1304150">
                  <a:extLst>
                    <a:ext uri="{9D8B030D-6E8A-4147-A177-3AD203B41FA5}">
                      <a16:colId xmlns:a16="http://schemas.microsoft.com/office/drawing/2014/main" val="20000"/>
                    </a:ext>
                  </a:extLst>
                </a:gridCol>
              </a:tblGrid>
              <a:tr h="381000">
                <a:tc>
                  <a:txBody>
                    <a:bodyPr/>
                    <a:lstStyle/>
                    <a:p>
                      <a:pPr marL="0" lvl="0" indent="0" algn="l" rtl="0">
                        <a:spcBef>
                          <a:spcPts val="1000"/>
                        </a:spcBef>
                        <a:spcAft>
                          <a:spcPts val="0"/>
                        </a:spcAft>
                        <a:buNone/>
                      </a:pPr>
                      <a:r>
                        <a:rPr lang="nl-BE" sz="2500">
                          <a:solidFill>
                            <a:schemeClr val="dk1"/>
                          </a:solidFill>
                        </a:rPr>
                        <a:t>2|X∩Y|</a:t>
                      </a:r>
                      <a:endParaRPr sz="25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1000"/>
                        </a:spcBef>
                        <a:spcAft>
                          <a:spcPts val="0"/>
                        </a:spcAft>
                        <a:buNone/>
                      </a:pPr>
                      <a:r>
                        <a:rPr lang="nl-BE" sz="2500">
                          <a:solidFill>
                            <a:schemeClr val="dk1"/>
                          </a:solidFill>
                        </a:rPr>
                        <a:t>|X|+|Y|</a:t>
                      </a:r>
                      <a:endParaRPr sz="25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Slide 13 - Scratch train perf">
            <a:hlinkClick r:id="" action="ppaction://media"/>
            <a:extLst>
              <a:ext uri="{FF2B5EF4-FFF2-40B4-BE49-F238E27FC236}">
                <a16:creationId xmlns:a16="http://schemas.microsoft.com/office/drawing/2014/main" id="{B40C663F-A665-4D5D-B886-20116F1DBB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body" idx="1"/>
          </p:nvPr>
        </p:nvSpPr>
        <p:spPr>
          <a:xfrm>
            <a:off x="-1439413" y="1656000"/>
            <a:ext cx="11041200" cy="4464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nl-BE" dirty="0" err="1"/>
              <a:t>Good</a:t>
            </a:r>
            <a:r>
              <a:rPr lang="nl-BE" dirty="0"/>
              <a:t> </a:t>
            </a:r>
            <a:r>
              <a:rPr lang="nl-BE" dirty="0" err="1"/>
              <a:t>example</a:t>
            </a: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nl-BE" dirty="0"/>
              <a:t>Bad </a:t>
            </a:r>
            <a:r>
              <a:rPr lang="nl-BE" dirty="0" err="1"/>
              <a:t>example</a:t>
            </a: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nl-BE" sz="1300" dirty="0"/>
              <a:t>Original image - </a:t>
            </a:r>
            <a:r>
              <a:rPr lang="nl-BE" sz="1300" dirty="0" err="1"/>
              <a:t>Untresholded</a:t>
            </a:r>
            <a:r>
              <a:rPr lang="nl-BE" sz="1300" dirty="0"/>
              <a:t> image - True </a:t>
            </a:r>
            <a:r>
              <a:rPr lang="nl-BE" sz="1300" dirty="0" err="1"/>
              <a:t>segmentation</a:t>
            </a:r>
            <a:r>
              <a:rPr lang="nl-BE" sz="1300" dirty="0"/>
              <a:t> - </a:t>
            </a:r>
            <a:r>
              <a:rPr lang="nl-BE" sz="1300" dirty="0" err="1"/>
              <a:t>Predicted</a:t>
            </a:r>
            <a:r>
              <a:rPr lang="nl-BE" sz="1300" dirty="0"/>
              <a:t> </a:t>
            </a:r>
            <a:r>
              <a:rPr lang="nl-BE" sz="1300" dirty="0" err="1"/>
              <a:t>segmentation</a:t>
            </a:r>
            <a:r>
              <a:rPr lang="nl-BE" sz="1300" dirty="0"/>
              <a:t> - </a:t>
            </a:r>
            <a:r>
              <a:rPr lang="nl-BE" sz="1300" dirty="0" err="1"/>
              <a:t>Final</a:t>
            </a:r>
            <a:r>
              <a:rPr lang="nl-BE" sz="1300" dirty="0"/>
              <a:t> output</a:t>
            </a:r>
            <a:endParaRPr sz="13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217" name="Google Shape;217;p24"/>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11</a:t>
            </a:fld>
            <a:endParaRPr/>
          </a:p>
        </p:txBody>
      </p:sp>
      <p:sp>
        <p:nvSpPr>
          <p:cNvPr id="218" name="Google Shape;218;p24"/>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Network predictions</a:t>
            </a:r>
            <a:endParaRPr/>
          </a:p>
        </p:txBody>
      </p:sp>
      <p:pic>
        <p:nvPicPr>
          <p:cNvPr id="219" name="Google Shape;219;p24"/>
          <p:cNvPicPr preferRelativeResize="0"/>
          <p:nvPr/>
        </p:nvPicPr>
        <p:blipFill>
          <a:blip r:embed="rId5">
            <a:alphaModFix/>
          </a:blip>
          <a:stretch>
            <a:fillRect/>
          </a:stretch>
        </p:blipFill>
        <p:spPr>
          <a:xfrm>
            <a:off x="515936" y="2186111"/>
            <a:ext cx="7129300" cy="1434350"/>
          </a:xfrm>
          <a:prstGeom prst="rect">
            <a:avLst/>
          </a:prstGeom>
          <a:noFill/>
          <a:ln>
            <a:noFill/>
          </a:ln>
        </p:spPr>
      </p:pic>
      <p:pic>
        <p:nvPicPr>
          <p:cNvPr id="220" name="Google Shape;220;p24"/>
          <p:cNvPicPr preferRelativeResize="0"/>
          <p:nvPr/>
        </p:nvPicPr>
        <p:blipFill>
          <a:blip r:embed="rId6">
            <a:alphaModFix/>
          </a:blip>
          <a:stretch>
            <a:fillRect/>
          </a:stretch>
        </p:blipFill>
        <p:spPr>
          <a:xfrm>
            <a:off x="521887" y="4209150"/>
            <a:ext cx="7118594" cy="1434350"/>
          </a:xfrm>
          <a:prstGeom prst="rect">
            <a:avLst/>
          </a:prstGeom>
          <a:noFill/>
          <a:ln>
            <a:noFill/>
          </a:ln>
        </p:spPr>
      </p:pic>
      <p:pic>
        <p:nvPicPr>
          <p:cNvPr id="2" name="Slide 14 - Scratch Predictions">
            <a:hlinkClick r:id="" action="ppaction://media"/>
            <a:extLst>
              <a:ext uri="{FF2B5EF4-FFF2-40B4-BE49-F238E27FC236}">
                <a16:creationId xmlns:a16="http://schemas.microsoft.com/office/drawing/2014/main" id="{CCDB09B1-AAF6-40E6-B6F9-4E95D26F0E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
        <p:nvSpPr>
          <p:cNvPr id="3" name="Tekstvak 2">
            <a:extLst>
              <a:ext uri="{FF2B5EF4-FFF2-40B4-BE49-F238E27FC236}">
                <a16:creationId xmlns:a16="http://schemas.microsoft.com/office/drawing/2014/main" id="{F577C6FF-5290-412E-9AB6-567DDCCD0F37}"/>
              </a:ext>
            </a:extLst>
          </p:cNvPr>
          <p:cNvSpPr txBox="1"/>
          <p:nvPr/>
        </p:nvSpPr>
        <p:spPr>
          <a:xfrm>
            <a:off x="7810499" y="2108718"/>
            <a:ext cx="4238625" cy="1384995"/>
          </a:xfrm>
          <a:prstGeom prst="rect">
            <a:avLst/>
          </a:prstGeom>
          <a:noFill/>
        </p:spPr>
        <p:txBody>
          <a:bodyPr wrap="square" rtlCol="0">
            <a:spAutoFit/>
          </a:bodyPr>
          <a:lstStyle/>
          <a:p>
            <a:pPr marL="285750" indent="-285750" algn="just">
              <a:buFontTx/>
              <a:buChar char="-"/>
            </a:pPr>
            <a:r>
              <a:rPr lang="en-US" dirty="0"/>
              <a:t>Occlusions or cluttering in the images reduced the performance greatly</a:t>
            </a:r>
          </a:p>
          <a:p>
            <a:pPr marL="285750" indent="-285750" algn="just">
              <a:buFontTx/>
              <a:buChar char="-"/>
            </a:pPr>
            <a:r>
              <a:rPr lang="en-US" dirty="0"/>
              <a:t>The available training data was also not meant for a background foreground segmentation, which might be an explanation for the reduced performance</a:t>
            </a:r>
            <a:endParaRPr lang="en-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body" idx="1"/>
          </p:nvPr>
        </p:nvSpPr>
        <p:spPr>
          <a:xfrm>
            <a:off x="576000" y="1656000"/>
            <a:ext cx="11041200" cy="4464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
        <p:nvSpPr>
          <p:cNvPr id="228" name="Google Shape;228;p25"/>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12</a:t>
            </a:fld>
            <a:endParaRPr/>
          </a:p>
        </p:txBody>
      </p:sp>
      <p:sp>
        <p:nvSpPr>
          <p:cNvPr id="229" name="Google Shape;229;p25"/>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Transfer learning model (Unet)</a:t>
            </a:r>
            <a:endParaRPr/>
          </a:p>
        </p:txBody>
      </p:sp>
      <p:pic>
        <p:nvPicPr>
          <p:cNvPr id="230" name="Google Shape;230;p25"/>
          <p:cNvPicPr preferRelativeResize="0"/>
          <p:nvPr/>
        </p:nvPicPr>
        <p:blipFill>
          <a:blip r:embed="rId5">
            <a:alphaModFix/>
          </a:blip>
          <a:stretch>
            <a:fillRect/>
          </a:stretch>
        </p:blipFill>
        <p:spPr>
          <a:xfrm>
            <a:off x="3175713" y="1944588"/>
            <a:ext cx="5840575" cy="3886825"/>
          </a:xfrm>
          <a:prstGeom prst="rect">
            <a:avLst/>
          </a:prstGeom>
          <a:noFill/>
          <a:ln>
            <a:noFill/>
          </a:ln>
        </p:spPr>
      </p:pic>
      <p:pic>
        <p:nvPicPr>
          <p:cNvPr id="2" name="Slide 15 - Unet">
            <a:hlinkClick r:id="" action="ppaction://media"/>
            <a:extLst>
              <a:ext uri="{FF2B5EF4-FFF2-40B4-BE49-F238E27FC236}">
                <a16:creationId xmlns:a16="http://schemas.microsoft.com/office/drawing/2014/main" id="{6263B342-AC00-411C-9E77-0044A29663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body" idx="1"/>
          </p:nvPr>
        </p:nvSpPr>
        <p:spPr>
          <a:xfrm>
            <a:off x="576000" y="1656000"/>
            <a:ext cx="5400000" cy="4464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nl-BE"/>
              <a:t>Jaccard loss = 1-   </a:t>
            </a:r>
            <a:endParaRPr/>
          </a:p>
        </p:txBody>
      </p:sp>
      <p:sp>
        <p:nvSpPr>
          <p:cNvPr id="238" name="Google Shape;238;p26"/>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13</a:t>
            </a:fld>
            <a:endParaRPr/>
          </a:p>
        </p:txBody>
      </p:sp>
      <p:sp>
        <p:nvSpPr>
          <p:cNvPr id="239" name="Google Shape;239;p26"/>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Loss function</a:t>
            </a:r>
            <a:endParaRPr/>
          </a:p>
        </p:txBody>
      </p:sp>
      <p:pic>
        <p:nvPicPr>
          <p:cNvPr id="240" name="Google Shape;240;p26"/>
          <p:cNvPicPr preferRelativeResize="0"/>
          <p:nvPr/>
        </p:nvPicPr>
        <p:blipFill rotWithShape="1">
          <a:blip r:embed="rId5">
            <a:alphaModFix/>
          </a:blip>
          <a:srcRect r="1594" b="3119"/>
          <a:stretch/>
        </p:blipFill>
        <p:spPr>
          <a:xfrm>
            <a:off x="7232225" y="3554475"/>
            <a:ext cx="3600000" cy="2410909"/>
          </a:xfrm>
          <a:prstGeom prst="rect">
            <a:avLst/>
          </a:prstGeom>
          <a:noFill/>
          <a:ln>
            <a:noFill/>
          </a:ln>
        </p:spPr>
      </p:pic>
      <p:pic>
        <p:nvPicPr>
          <p:cNvPr id="241" name="Google Shape;241;p26"/>
          <p:cNvPicPr preferRelativeResize="0"/>
          <p:nvPr/>
        </p:nvPicPr>
        <p:blipFill>
          <a:blip r:embed="rId6">
            <a:alphaModFix/>
          </a:blip>
          <a:stretch>
            <a:fillRect/>
          </a:stretch>
        </p:blipFill>
        <p:spPr>
          <a:xfrm>
            <a:off x="7232235" y="1142485"/>
            <a:ext cx="3600001" cy="2412000"/>
          </a:xfrm>
          <a:prstGeom prst="rect">
            <a:avLst/>
          </a:prstGeom>
          <a:noFill/>
          <a:ln>
            <a:noFill/>
          </a:ln>
        </p:spPr>
      </p:pic>
      <p:graphicFrame>
        <p:nvGraphicFramePr>
          <p:cNvPr id="242" name="Google Shape;242;p26"/>
          <p:cNvGraphicFramePr/>
          <p:nvPr/>
        </p:nvGraphicFramePr>
        <p:xfrm>
          <a:off x="3115525" y="2933475"/>
          <a:ext cx="1348700" cy="1167578"/>
        </p:xfrm>
        <a:graphic>
          <a:graphicData uri="http://schemas.openxmlformats.org/drawingml/2006/table">
            <a:tbl>
              <a:tblPr>
                <a:noFill/>
                <a:tableStyleId>{75BB0DDB-558D-42F1-A754-4DCDA6D7A20B}</a:tableStyleId>
              </a:tblPr>
              <a:tblGrid>
                <a:gridCol w="1348700">
                  <a:extLst>
                    <a:ext uri="{9D8B030D-6E8A-4147-A177-3AD203B41FA5}">
                      <a16:colId xmlns:a16="http://schemas.microsoft.com/office/drawing/2014/main" val="20000"/>
                    </a:ext>
                  </a:extLst>
                </a:gridCol>
              </a:tblGrid>
              <a:tr h="381000">
                <a:tc>
                  <a:txBody>
                    <a:bodyPr/>
                    <a:lstStyle/>
                    <a:p>
                      <a:pPr marL="0" marR="25400" lvl="0" indent="0" algn="ctr" rtl="0">
                        <a:lnSpc>
                          <a:spcPct val="115000"/>
                        </a:lnSpc>
                        <a:spcBef>
                          <a:spcPts val="0"/>
                        </a:spcBef>
                        <a:spcAft>
                          <a:spcPts val="0"/>
                        </a:spcAft>
                        <a:buNone/>
                      </a:pPr>
                      <a:r>
                        <a:rPr lang="nl-BE" sz="2500">
                          <a:solidFill>
                            <a:schemeClr val="dk1"/>
                          </a:solidFill>
                        </a:rPr>
                        <a:t>|</a:t>
                      </a:r>
                      <a:r>
                        <a:rPr lang="nl-BE" sz="2500" i="1">
                          <a:solidFill>
                            <a:schemeClr val="dk1"/>
                          </a:solidFill>
                        </a:rPr>
                        <a:t>A</a:t>
                      </a:r>
                      <a:r>
                        <a:rPr lang="nl-BE" sz="2500">
                          <a:solidFill>
                            <a:schemeClr val="dk1"/>
                          </a:solidFill>
                        </a:rPr>
                        <a:t>∩</a:t>
                      </a:r>
                      <a:r>
                        <a:rPr lang="nl-BE" sz="2500" i="1">
                          <a:solidFill>
                            <a:schemeClr val="dk1"/>
                          </a:solidFill>
                        </a:rPr>
                        <a:t>B</a:t>
                      </a:r>
                      <a:r>
                        <a:rPr lang="nl-BE" sz="2500">
                          <a:solidFill>
                            <a:schemeClr val="dk1"/>
                          </a:solidFill>
                        </a:rPr>
                        <a:t>|</a:t>
                      </a:r>
                      <a:endParaRPr sz="25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25400" lvl="0" indent="0" algn="ctr" rtl="0">
                        <a:lnSpc>
                          <a:spcPct val="115000"/>
                        </a:lnSpc>
                        <a:spcBef>
                          <a:spcPts val="0"/>
                        </a:spcBef>
                        <a:spcAft>
                          <a:spcPts val="0"/>
                        </a:spcAft>
                        <a:buNone/>
                      </a:pPr>
                      <a:r>
                        <a:rPr lang="nl-BE" sz="2500">
                          <a:solidFill>
                            <a:schemeClr val="dk1"/>
                          </a:solidFill>
                        </a:rPr>
                        <a:t>|</a:t>
                      </a:r>
                      <a:r>
                        <a:rPr lang="nl-BE" sz="2500" i="1">
                          <a:solidFill>
                            <a:schemeClr val="dk1"/>
                          </a:solidFill>
                        </a:rPr>
                        <a:t>A</a:t>
                      </a:r>
                      <a:r>
                        <a:rPr lang="nl-BE" sz="2500">
                          <a:solidFill>
                            <a:schemeClr val="dk1"/>
                          </a:solidFill>
                        </a:rPr>
                        <a:t>∪</a:t>
                      </a:r>
                      <a:r>
                        <a:rPr lang="nl-BE" sz="2500" i="1">
                          <a:solidFill>
                            <a:schemeClr val="dk1"/>
                          </a:solidFill>
                        </a:rPr>
                        <a:t>B</a:t>
                      </a:r>
                      <a:r>
                        <a:rPr lang="nl-BE" sz="2500">
                          <a:solidFill>
                            <a:schemeClr val="dk1"/>
                          </a:solidFill>
                        </a:rPr>
                        <a:t>|</a:t>
                      </a:r>
                      <a:endParaRPr sz="25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Slide 16 - Unet train perf">
            <a:hlinkClick r:id="" action="ppaction://media"/>
            <a:extLst>
              <a:ext uri="{FF2B5EF4-FFF2-40B4-BE49-F238E27FC236}">
                <a16:creationId xmlns:a16="http://schemas.microsoft.com/office/drawing/2014/main" id="{323FCE21-3894-4A9C-BDFD-ECC89BD884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170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14</a:t>
            </a:fld>
            <a:endParaRPr/>
          </a:p>
        </p:txBody>
      </p:sp>
      <p:sp>
        <p:nvSpPr>
          <p:cNvPr id="250" name="Google Shape;250;p27"/>
          <p:cNvSpPr txBox="1">
            <a:spLocks noGrp="1"/>
          </p:cNvSpPr>
          <p:nvPr>
            <p:ph type="body" idx="1"/>
          </p:nvPr>
        </p:nvSpPr>
        <p:spPr>
          <a:xfrm>
            <a:off x="-1376625" y="1656000"/>
            <a:ext cx="11041200" cy="4464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nl-BE" dirty="0" err="1"/>
              <a:t>Good</a:t>
            </a:r>
            <a:r>
              <a:rPr lang="nl-BE" dirty="0"/>
              <a:t> </a:t>
            </a:r>
            <a:r>
              <a:rPr lang="nl-BE" dirty="0" err="1"/>
              <a:t>example</a:t>
            </a: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nl-BE" dirty="0"/>
              <a:t>Bad </a:t>
            </a:r>
            <a:r>
              <a:rPr lang="nl-BE" dirty="0" err="1"/>
              <a:t>example</a:t>
            </a: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endParaRPr dirty="0"/>
          </a:p>
          <a:p>
            <a:pPr marL="0" lvl="0" indent="0" algn="ctr" rtl="0">
              <a:spcBef>
                <a:spcPts val="1000"/>
              </a:spcBef>
              <a:spcAft>
                <a:spcPts val="0"/>
              </a:spcAft>
              <a:buNone/>
            </a:pPr>
            <a:r>
              <a:rPr lang="nl-BE" sz="1300" dirty="0"/>
              <a:t>Original image - True </a:t>
            </a:r>
            <a:r>
              <a:rPr lang="nl-BE" sz="1300" dirty="0" err="1"/>
              <a:t>segmentation</a:t>
            </a:r>
            <a:r>
              <a:rPr lang="nl-BE" sz="1300" dirty="0"/>
              <a:t> - </a:t>
            </a:r>
            <a:r>
              <a:rPr lang="nl-BE" sz="1300" dirty="0" err="1"/>
              <a:t>predicted</a:t>
            </a:r>
            <a:r>
              <a:rPr lang="nl-BE" sz="1300" dirty="0"/>
              <a:t> </a:t>
            </a:r>
            <a:r>
              <a:rPr lang="nl-BE" sz="1300" dirty="0" err="1"/>
              <a:t>segmentation</a:t>
            </a:r>
            <a:r>
              <a:rPr lang="nl-BE" sz="1300" dirty="0"/>
              <a:t> </a:t>
            </a:r>
            <a:endParaRPr sz="1300" dirty="0"/>
          </a:p>
        </p:txBody>
      </p:sp>
      <p:sp>
        <p:nvSpPr>
          <p:cNvPr id="251" name="Google Shape;251;p27"/>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Network predictions</a:t>
            </a:r>
            <a:endParaRPr/>
          </a:p>
        </p:txBody>
      </p:sp>
      <p:pic>
        <p:nvPicPr>
          <p:cNvPr id="252" name="Google Shape;252;p27"/>
          <p:cNvPicPr preferRelativeResize="0"/>
          <p:nvPr/>
        </p:nvPicPr>
        <p:blipFill>
          <a:blip r:embed="rId5">
            <a:alphaModFix/>
          </a:blip>
          <a:stretch>
            <a:fillRect/>
          </a:stretch>
        </p:blipFill>
        <p:spPr>
          <a:xfrm>
            <a:off x="1890338" y="4266675"/>
            <a:ext cx="4506075" cy="1505950"/>
          </a:xfrm>
          <a:prstGeom prst="rect">
            <a:avLst/>
          </a:prstGeom>
          <a:noFill/>
          <a:ln>
            <a:noFill/>
          </a:ln>
        </p:spPr>
      </p:pic>
      <p:pic>
        <p:nvPicPr>
          <p:cNvPr id="253" name="Google Shape;253;p27"/>
          <p:cNvPicPr preferRelativeResize="0"/>
          <p:nvPr/>
        </p:nvPicPr>
        <p:blipFill>
          <a:blip r:embed="rId6">
            <a:alphaModFix/>
          </a:blip>
          <a:stretch>
            <a:fillRect/>
          </a:stretch>
        </p:blipFill>
        <p:spPr>
          <a:xfrm>
            <a:off x="1919200" y="2250050"/>
            <a:ext cx="4448350" cy="1505950"/>
          </a:xfrm>
          <a:prstGeom prst="rect">
            <a:avLst/>
          </a:prstGeom>
          <a:noFill/>
          <a:ln>
            <a:noFill/>
          </a:ln>
        </p:spPr>
      </p:pic>
      <p:pic>
        <p:nvPicPr>
          <p:cNvPr id="2" name="Slide 17 - Unet Predictions">
            <a:hlinkClick r:id="" action="ppaction://media"/>
            <a:extLst>
              <a:ext uri="{FF2B5EF4-FFF2-40B4-BE49-F238E27FC236}">
                <a16:creationId xmlns:a16="http://schemas.microsoft.com/office/drawing/2014/main" id="{40356126-EE50-4C09-8179-7D60F3D70B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
        <p:nvSpPr>
          <p:cNvPr id="9" name="Tekstvak 8">
            <a:extLst>
              <a:ext uri="{FF2B5EF4-FFF2-40B4-BE49-F238E27FC236}">
                <a16:creationId xmlns:a16="http://schemas.microsoft.com/office/drawing/2014/main" id="{A86B1557-7DEF-49AD-8AFD-91C5F3B6815C}"/>
              </a:ext>
            </a:extLst>
          </p:cNvPr>
          <p:cNvSpPr txBox="1"/>
          <p:nvPr/>
        </p:nvSpPr>
        <p:spPr>
          <a:xfrm>
            <a:off x="6924674" y="2108718"/>
            <a:ext cx="4238625" cy="1384995"/>
          </a:xfrm>
          <a:prstGeom prst="rect">
            <a:avLst/>
          </a:prstGeom>
          <a:noFill/>
        </p:spPr>
        <p:txBody>
          <a:bodyPr wrap="square" rtlCol="0">
            <a:spAutoFit/>
          </a:bodyPr>
          <a:lstStyle/>
          <a:p>
            <a:pPr marL="285750" indent="-285750" algn="just">
              <a:buFontTx/>
              <a:buChar char="-"/>
            </a:pPr>
            <a:r>
              <a:rPr lang="en-US" dirty="0"/>
              <a:t>Occlusions or cluttering in the images reduced the performance greatly</a:t>
            </a:r>
          </a:p>
          <a:p>
            <a:pPr marL="285750" indent="-285750" algn="just">
              <a:buFontTx/>
              <a:buChar char="-"/>
            </a:pPr>
            <a:r>
              <a:rPr lang="en-US" dirty="0"/>
              <a:t>The available training data was also not meant for a background foreground segmentation, which might be an explanation for the reduced performance</a:t>
            </a:r>
            <a:endParaRPr lang="en-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579120" y="510988"/>
            <a:ext cx="11039700" cy="5184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6000"/>
              <a:buFont typeface="Arial"/>
              <a:buNone/>
            </a:pPr>
            <a:r>
              <a:rPr lang="nl-BE" dirty="0" err="1"/>
              <a:t>Semantic</a:t>
            </a:r>
            <a:r>
              <a:rPr lang="nl-BE" dirty="0"/>
              <a:t> </a:t>
            </a:r>
            <a:r>
              <a:rPr lang="nl-BE" dirty="0" err="1"/>
              <a:t>segmentation</a:t>
            </a:r>
            <a:r>
              <a:rPr lang="nl-BE" dirty="0"/>
              <a:t> </a:t>
            </a:r>
            <a:r>
              <a:rPr lang="nl-BE" dirty="0" err="1"/>
              <a:t>task</a:t>
            </a:r>
            <a:endParaRPr dirty="0"/>
          </a:p>
        </p:txBody>
      </p:sp>
      <p:sp>
        <p:nvSpPr>
          <p:cNvPr id="260" name="Google Shape;260;p28"/>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261" name="Google Shape;261;p28"/>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15</a:t>
            </a:fld>
            <a:endParaRPr/>
          </a:p>
        </p:txBody>
      </p:sp>
      <p:pic>
        <p:nvPicPr>
          <p:cNvPr id="2" name="Slide 1_ multi class segmentation">
            <a:hlinkClick r:id="" action="ppaction://media"/>
            <a:extLst>
              <a:ext uri="{FF2B5EF4-FFF2-40B4-BE49-F238E27FC236}">
                <a16:creationId xmlns:a16="http://schemas.microsoft.com/office/drawing/2014/main" id="{06BFAF99-AF81-4C71-B0BF-2276B35315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16</a:t>
            </a:fld>
            <a:endParaRPr/>
          </a:p>
        </p:txBody>
      </p:sp>
      <p:sp>
        <p:nvSpPr>
          <p:cNvPr id="269" name="Google Shape;269;p29"/>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Background</a:t>
            </a:r>
            <a:endParaRPr/>
          </a:p>
        </p:txBody>
      </p:sp>
      <p:pic>
        <p:nvPicPr>
          <p:cNvPr id="270" name="Google Shape;270;p29"/>
          <p:cNvPicPr preferRelativeResize="0"/>
          <p:nvPr/>
        </p:nvPicPr>
        <p:blipFill>
          <a:blip r:embed="rId5">
            <a:alphaModFix/>
          </a:blip>
          <a:stretch>
            <a:fillRect/>
          </a:stretch>
        </p:blipFill>
        <p:spPr>
          <a:xfrm>
            <a:off x="7621325" y="1952140"/>
            <a:ext cx="3453850" cy="2501325"/>
          </a:xfrm>
          <a:prstGeom prst="rect">
            <a:avLst/>
          </a:prstGeom>
          <a:noFill/>
          <a:ln>
            <a:noFill/>
          </a:ln>
        </p:spPr>
      </p:pic>
      <p:sp>
        <p:nvSpPr>
          <p:cNvPr id="271" name="Google Shape;271;p29"/>
          <p:cNvSpPr txBox="1"/>
          <p:nvPr/>
        </p:nvSpPr>
        <p:spPr>
          <a:xfrm>
            <a:off x="381700" y="4491875"/>
            <a:ext cx="8337000" cy="15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2000"/>
              <a:t>One Hot Encoding</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nl-BE" sz="2000"/>
              <a:t>From segmentation .png pixel masks to a WxHxC tensor, where C = Number of classes (including background)</a:t>
            </a:r>
            <a:endParaRPr sz="2000"/>
          </a:p>
        </p:txBody>
      </p:sp>
      <p:pic>
        <p:nvPicPr>
          <p:cNvPr id="272" name="Google Shape;272;p29"/>
          <p:cNvPicPr preferRelativeResize="0"/>
          <p:nvPr/>
        </p:nvPicPr>
        <p:blipFill>
          <a:blip r:embed="rId6">
            <a:alphaModFix/>
          </a:blip>
          <a:stretch>
            <a:fillRect/>
          </a:stretch>
        </p:blipFill>
        <p:spPr>
          <a:xfrm>
            <a:off x="854275" y="1952144"/>
            <a:ext cx="1853150" cy="1779600"/>
          </a:xfrm>
          <a:prstGeom prst="rect">
            <a:avLst/>
          </a:prstGeom>
          <a:noFill/>
          <a:ln>
            <a:noFill/>
          </a:ln>
        </p:spPr>
      </p:pic>
      <p:graphicFrame>
        <p:nvGraphicFramePr>
          <p:cNvPr id="273" name="Google Shape;273;p29"/>
          <p:cNvGraphicFramePr/>
          <p:nvPr/>
        </p:nvGraphicFramePr>
        <p:xfrm>
          <a:off x="3707625" y="2021450"/>
          <a:ext cx="2146900" cy="1641000"/>
        </p:xfrm>
        <a:graphic>
          <a:graphicData uri="http://schemas.openxmlformats.org/drawingml/2006/table">
            <a:tbl>
              <a:tblPr>
                <a:noFill/>
                <a:tableStyleId>{75BB0DDB-558D-42F1-A754-4DCDA6D7A20B}</a:tableStyleId>
              </a:tblPr>
              <a:tblGrid>
                <a:gridCol w="536725">
                  <a:extLst>
                    <a:ext uri="{9D8B030D-6E8A-4147-A177-3AD203B41FA5}">
                      <a16:colId xmlns:a16="http://schemas.microsoft.com/office/drawing/2014/main" val="20000"/>
                    </a:ext>
                  </a:extLst>
                </a:gridCol>
                <a:gridCol w="536725">
                  <a:extLst>
                    <a:ext uri="{9D8B030D-6E8A-4147-A177-3AD203B41FA5}">
                      <a16:colId xmlns:a16="http://schemas.microsoft.com/office/drawing/2014/main" val="20001"/>
                    </a:ext>
                  </a:extLst>
                </a:gridCol>
                <a:gridCol w="536725">
                  <a:extLst>
                    <a:ext uri="{9D8B030D-6E8A-4147-A177-3AD203B41FA5}">
                      <a16:colId xmlns:a16="http://schemas.microsoft.com/office/drawing/2014/main" val="20002"/>
                    </a:ext>
                  </a:extLst>
                </a:gridCol>
                <a:gridCol w="536725">
                  <a:extLst>
                    <a:ext uri="{9D8B030D-6E8A-4147-A177-3AD203B41FA5}">
                      <a16:colId xmlns:a16="http://schemas.microsoft.com/office/drawing/2014/main" val="20003"/>
                    </a:ext>
                  </a:extLst>
                </a:gridCol>
              </a:tblGrid>
              <a:tr h="410250">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extLst>
                  <a:ext uri="{0D108BD9-81ED-4DB2-BD59-A6C34878D82A}">
                    <a16:rowId xmlns:a16="http://schemas.microsoft.com/office/drawing/2014/main" val="10000"/>
                  </a:ext>
                </a:extLst>
              </a:tr>
              <a:tr h="410250">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1</a:t>
                      </a:r>
                      <a:endParaRPr/>
                    </a:p>
                  </a:txBody>
                  <a:tcPr marL="91425" marR="91425" marT="91425" marB="91425"/>
                </a:tc>
                <a:tc>
                  <a:txBody>
                    <a:bodyPr/>
                    <a:lstStyle/>
                    <a:p>
                      <a:pPr marL="0" lvl="0" indent="0" algn="l" rtl="0">
                        <a:spcBef>
                          <a:spcPts val="0"/>
                        </a:spcBef>
                        <a:spcAft>
                          <a:spcPts val="0"/>
                        </a:spcAft>
                        <a:buNone/>
                      </a:pPr>
                      <a:r>
                        <a:rPr lang="nl-BE"/>
                        <a:t>1</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extLst>
                  <a:ext uri="{0D108BD9-81ED-4DB2-BD59-A6C34878D82A}">
                    <a16:rowId xmlns:a16="http://schemas.microsoft.com/office/drawing/2014/main" val="10001"/>
                  </a:ext>
                </a:extLst>
              </a:tr>
              <a:tr h="410250">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1</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extLst>
                  <a:ext uri="{0D108BD9-81ED-4DB2-BD59-A6C34878D82A}">
                    <a16:rowId xmlns:a16="http://schemas.microsoft.com/office/drawing/2014/main" val="10002"/>
                  </a:ext>
                </a:extLst>
              </a:tr>
              <a:tr h="410250">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tc>
                  <a:txBody>
                    <a:bodyPr/>
                    <a:lstStyle/>
                    <a:p>
                      <a:pPr marL="0" lvl="0" indent="0" algn="l" rtl="0">
                        <a:spcBef>
                          <a:spcPts val="0"/>
                        </a:spcBef>
                        <a:spcAft>
                          <a:spcPts val="0"/>
                        </a:spcAft>
                        <a:buNone/>
                      </a:pPr>
                      <a:r>
                        <a:rPr lang="nl-BE"/>
                        <a:t>0</a:t>
                      </a:r>
                      <a:endParaRPr/>
                    </a:p>
                  </a:txBody>
                  <a:tcPr marL="91425" marR="91425" marT="91425" marB="91425"/>
                </a:tc>
                <a:extLst>
                  <a:ext uri="{0D108BD9-81ED-4DB2-BD59-A6C34878D82A}">
                    <a16:rowId xmlns:a16="http://schemas.microsoft.com/office/drawing/2014/main" val="10003"/>
                  </a:ext>
                </a:extLst>
              </a:tr>
            </a:tbl>
          </a:graphicData>
        </a:graphic>
      </p:graphicFrame>
      <p:sp>
        <p:nvSpPr>
          <p:cNvPr id="274" name="Google Shape;274;p29"/>
          <p:cNvSpPr txBox="1"/>
          <p:nvPr/>
        </p:nvSpPr>
        <p:spPr>
          <a:xfrm>
            <a:off x="930300" y="1502800"/>
            <a:ext cx="17772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a:t>.png mask</a:t>
            </a:r>
            <a:endParaRPr/>
          </a:p>
        </p:txBody>
      </p:sp>
      <p:sp>
        <p:nvSpPr>
          <p:cNvPr id="275" name="Google Shape;275;p29"/>
          <p:cNvSpPr txBox="1"/>
          <p:nvPr/>
        </p:nvSpPr>
        <p:spPr>
          <a:xfrm>
            <a:off x="3707625" y="1536350"/>
            <a:ext cx="21468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a:t>one-hot (single layer)</a:t>
            </a:r>
            <a:endParaRPr/>
          </a:p>
        </p:txBody>
      </p:sp>
      <p:sp>
        <p:nvSpPr>
          <p:cNvPr id="276" name="Google Shape;276;p29"/>
          <p:cNvSpPr txBox="1"/>
          <p:nvPr/>
        </p:nvSpPr>
        <p:spPr>
          <a:xfrm>
            <a:off x="7941700" y="1480600"/>
            <a:ext cx="21468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a:t>Predictions</a:t>
            </a:r>
            <a:endParaRPr/>
          </a:p>
        </p:txBody>
      </p:sp>
      <p:pic>
        <p:nvPicPr>
          <p:cNvPr id="2" name="Slide 2_ on hot encodig(1)">
            <a:hlinkClick r:id="" action="ppaction://media"/>
            <a:extLst>
              <a:ext uri="{FF2B5EF4-FFF2-40B4-BE49-F238E27FC236}">
                <a16:creationId xmlns:a16="http://schemas.microsoft.com/office/drawing/2014/main" id="{59F992A9-AC1C-4932-8174-BE3AC74B74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17</a:t>
            </a:fld>
            <a:endParaRPr/>
          </a:p>
        </p:txBody>
      </p:sp>
      <p:sp>
        <p:nvSpPr>
          <p:cNvPr id="284" name="Google Shape;284;p30"/>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Model Architecture</a:t>
            </a:r>
            <a:endParaRPr/>
          </a:p>
        </p:txBody>
      </p:sp>
      <p:pic>
        <p:nvPicPr>
          <p:cNvPr id="285" name="Google Shape;285;p30"/>
          <p:cNvPicPr preferRelativeResize="0"/>
          <p:nvPr/>
        </p:nvPicPr>
        <p:blipFill>
          <a:blip r:embed="rId5">
            <a:alphaModFix/>
          </a:blip>
          <a:stretch>
            <a:fillRect/>
          </a:stretch>
        </p:blipFill>
        <p:spPr>
          <a:xfrm>
            <a:off x="4787450" y="1287450"/>
            <a:ext cx="6385999" cy="4452050"/>
          </a:xfrm>
          <a:prstGeom prst="rect">
            <a:avLst/>
          </a:prstGeom>
          <a:noFill/>
          <a:ln>
            <a:noFill/>
          </a:ln>
        </p:spPr>
      </p:pic>
      <p:sp>
        <p:nvSpPr>
          <p:cNvPr id="286" name="Google Shape;286;p30"/>
          <p:cNvSpPr txBox="1"/>
          <p:nvPr/>
        </p:nvSpPr>
        <p:spPr>
          <a:xfrm>
            <a:off x="1172350" y="2079513"/>
            <a:ext cx="35541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800"/>
              <a:t>U-NET Model</a:t>
            </a:r>
            <a:endParaRPr sz="1800"/>
          </a:p>
        </p:txBody>
      </p:sp>
      <p:sp>
        <p:nvSpPr>
          <p:cNvPr id="287" name="Google Shape;287;p30"/>
          <p:cNvSpPr txBox="1"/>
          <p:nvPr/>
        </p:nvSpPr>
        <p:spPr>
          <a:xfrm>
            <a:off x="1076900" y="2938250"/>
            <a:ext cx="32169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800" dirty="0" err="1"/>
              <a:t>Loss</a:t>
            </a:r>
            <a:r>
              <a:rPr lang="nl-BE" sz="1800" dirty="0"/>
              <a:t> </a:t>
            </a:r>
            <a:r>
              <a:rPr lang="nl-BE" sz="1800" dirty="0" err="1"/>
              <a:t>Function</a:t>
            </a:r>
            <a:r>
              <a:rPr lang="nl-BE" sz="1800" dirty="0"/>
              <a:t>: </a:t>
            </a:r>
            <a:r>
              <a:rPr lang="nl-BE" sz="1800" dirty="0" err="1"/>
              <a:t>Categorical</a:t>
            </a:r>
            <a:r>
              <a:rPr lang="nl-BE" sz="1800" dirty="0"/>
              <a:t> </a:t>
            </a:r>
            <a:r>
              <a:rPr lang="nl-BE" sz="1800" dirty="0" err="1"/>
              <a:t>Crossentropy</a:t>
            </a:r>
            <a:r>
              <a:rPr lang="nl-BE" sz="1800" dirty="0"/>
              <a:t> </a:t>
            </a:r>
            <a:r>
              <a:rPr lang="nl-BE" sz="1800" dirty="0" err="1"/>
              <a:t>Loss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nl-BE" sz="1800" dirty="0" err="1"/>
              <a:t>Trained</a:t>
            </a:r>
            <a:r>
              <a:rPr lang="nl-BE" sz="1800" dirty="0"/>
              <a:t> </a:t>
            </a:r>
            <a:r>
              <a:rPr lang="nl-BE" sz="1800" b="1" dirty="0" err="1"/>
              <a:t>from</a:t>
            </a:r>
            <a:r>
              <a:rPr lang="nl-BE" sz="1800" b="1" dirty="0"/>
              <a:t> scratch: </a:t>
            </a:r>
            <a:r>
              <a:rPr lang="nl-BE" sz="1800" dirty="0"/>
              <a:t>200 </a:t>
            </a:r>
            <a:r>
              <a:rPr lang="nl-BE" sz="1800" dirty="0" err="1"/>
              <a:t>epochs</a:t>
            </a:r>
            <a:endParaRPr sz="1800" dirty="0"/>
          </a:p>
        </p:txBody>
      </p:sp>
      <p:pic>
        <p:nvPicPr>
          <p:cNvPr id="288" name="Google Shape;288;p30"/>
          <p:cNvPicPr preferRelativeResize="0"/>
          <p:nvPr/>
        </p:nvPicPr>
        <p:blipFill>
          <a:blip r:embed="rId6">
            <a:alphaModFix/>
          </a:blip>
          <a:stretch>
            <a:fillRect/>
          </a:stretch>
        </p:blipFill>
        <p:spPr>
          <a:xfrm>
            <a:off x="1172350" y="4663450"/>
            <a:ext cx="3133725" cy="609600"/>
          </a:xfrm>
          <a:prstGeom prst="rect">
            <a:avLst/>
          </a:prstGeom>
          <a:noFill/>
          <a:ln>
            <a:noFill/>
          </a:ln>
        </p:spPr>
      </p:pic>
      <p:pic>
        <p:nvPicPr>
          <p:cNvPr id="2" name="Slide 3_ U-NET">
            <a:hlinkClick r:id="" action="ppaction://media"/>
            <a:extLst>
              <a:ext uri="{FF2B5EF4-FFF2-40B4-BE49-F238E27FC236}">
                <a16:creationId xmlns:a16="http://schemas.microsoft.com/office/drawing/2014/main" id="{CDDC10FA-BB19-4177-AB2B-15F9624940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sldNum" idx="12"/>
          </p:nvPr>
        </p:nvSpPr>
        <p:spPr>
          <a:xfrm>
            <a:off x="576000" y="6210000"/>
            <a:ext cx="648000" cy="6480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18</a:t>
            </a:fld>
            <a:endParaRPr/>
          </a:p>
        </p:txBody>
      </p:sp>
      <p:sp>
        <p:nvSpPr>
          <p:cNvPr id="296" name="Google Shape;296;p31"/>
          <p:cNvSpPr txBox="1">
            <a:spLocks noGrp="1"/>
          </p:cNvSpPr>
          <p:nvPr>
            <p:ph type="title"/>
          </p:nvPr>
        </p:nvSpPr>
        <p:spPr>
          <a:xfrm>
            <a:off x="576000" y="207036"/>
            <a:ext cx="11041200" cy="115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nl-BE"/>
              <a:t>Masks Predictions</a:t>
            </a:r>
            <a:endParaRPr/>
          </a:p>
        </p:txBody>
      </p:sp>
      <p:pic>
        <p:nvPicPr>
          <p:cNvPr id="297" name="Google Shape;297;p31"/>
          <p:cNvPicPr preferRelativeResize="0"/>
          <p:nvPr/>
        </p:nvPicPr>
        <p:blipFill>
          <a:blip r:embed="rId5">
            <a:alphaModFix/>
          </a:blip>
          <a:stretch>
            <a:fillRect/>
          </a:stretch>
        </p:blipFill>
        <p:spPr>
          <a:xfrm>
            <a:off x="152400" y="4000899"/>
            <a:ext cx="11887199" cy="2046089"/>
          </a:xfrm>
          <a:prstGeom prst="rect">
            <a:avLst/>
          </a:prstGeom>
          <a:noFill/>
          <a:ln>
            <a:noFill/>
          </a:ln>
        </p:spPr>
      </p:pic>
      <p:pic>
        <p:nvPicPr>
          <p:cNvPr id="298" name="Google Shape;298;p31"/>
          <p:cNvPicPr preferRelativeResize="0"/>
          <p:nvPr/>
        </p:nvPicPr>
        <p:blipFill>
          <a:blip r:embed="rId6">
            <a:alphaModFix/>
          </a:blip>
          <a:stretch>
            <a:fillRect/>
          </a:stretch>
        </p:blipFill>
        <p:spPr>
          <a:xfrm>
            <a:off x="152400" y="1419925"/>
            <a:ext cx="11887200" cy="2084011"/>
          </a:xfrm>
          <a:prstGeom prst="rect">
            <a:avLst/>
          </a:prstGeom>
          <a:noFill/>
          <a:ln>
            <a:noFill/>
          </a:ln>
        </p:spPr>
      </p:pic>
      <p:sp>
        <p:nvSpPr>
          <p:cNvPr id="299" name="Google Shape;299;p31"/>
          <p:cNvSpPr txBox="1"/>
          <p:nvPr/>
        </p:nvSpPr>
        <p:spPr>
          <a:xfrm>
            <a:off x="357825" y="3582313"/>
            <a:ext cx="35541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800"/>
              <a:t>Validation Set</a:t>
            </a:r>
            <a:endParaRPr sz="1800"/>
          </a:p>
        </p:txBody>
      </p:sp>
      <p:sp>
        <p:nvSpPr>
          <p:cNvPr id="300" name="Google Shape;300;p31"/>
          <p:cNvSpPr txBox="1"/>
          <p:nvPr/>
        </p:nvSpPr>
        <p:spPr>
          <a:xfrm>
            <a:off x="357825" y="1001313"/>
            <a:ext cx="35541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800"/>
              <a:t>Training Set</a:t>
            </a:r>
            <a:endParaRPr sz="1800"/>
          </a:p>
        </p:txBody>
      </p:sp>
      <p:pic>
        <p:nvPicPr>
          <p:cNvPr id="2" name="Slide 4_ results">
            <a:hlinkClick r:id="" action="ppaction://media"/>
            <a:extLst>
              <a:ext uri="{FF2B5EF4-FFF2-40B4-BE49-F238E27FC236}">
                <a16:creationId xmlns:a16="http://schemas.microsoft.com/office/drawing/2014/main" id="{92E597A9-E74D-41FE-96AE-386840019C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579120" y="510988"/>
            <a:ext cx="11039793" cy="518442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6000"/>
              <a:buFont typeface="Arial"/>
              <a:buNone/>
            </a:pPr>
            <a:r>
              <a:rPr lang="nl-BE"/>
              <a:t>Adversarial examples</a:t>
            </a:r>
            <a:endParaRPr/>
          </a:p>
        </p:txBody>
      </p:sp>
      <p:sp>
        <p:nvSpPr>
          <p:cNvPr id="307" name="Google Shape;307;p32"/>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08" name="Google Shape;308;p32"/>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19</a:t>
            </a:fld>
            <a:endParaRPr/>
          </a:p>
        </p:txBody>
      </p:sp>
      <p:pic>
        <p:nvPicPr>
          <p:cNvPr id="2" name="slide 01 (mp3cut.net)">
            <a:hlinkClick r:id="" action="ppaction://media"/>
            <a:extLst>
              <a:ext uri="{FF2B5EF4-FFF2-40B4-BE49-F238E27FC236}">
                <a16:creationId xmlns:a16="http://schemas.microsoft.com/office/drawing/2014/main" id="{67E79AEA-F63E-47F9-92C2-152854C25E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579120" y="510988"/>
            <a:ext cx="11039793" cy="518442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6000"/>
              <a:buFont typeface="Arial"/>
              <a:buNone/>
            </a:pPr>
            <a:r>
              <a:rPr lang="nl-BE"/>
              <a:t>Classification task</a:t>
            </a:r>
            <a:endParaRPr/>
          </a:p>
        </p:txBody>
      </p:sp>
      <p:sp>
        <p:nvSpPr>
          <p:cNvPr id="127" name="Google Shape;127;p15"/>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28" name="Google Shape;128;p15"/>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a:t>
            </a:fld>
            <a:endParaRPr/>
          </a:p>
        </p:txBody>
      </p:sp>
      <p:pic>
        <p:nvPicPr>
          <p:cNvPr id="2" name="slide1_classfication">
            <a:hlinkClick r:id="" action="ppaction://media"/>
            <a:extLst>
              <a:ext uri="{FF2B5EF4-FFF2-40B4-BE49-F238E27FC236}">
                <a16:creationId xmlns:a16="http://schemas.microsoft.com/office/drawing/2014/main" id="{A29C9095-E3D7-41D3-90BC-63CF388BB1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1331"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14" name="Google Shape;314;p33"/>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20</a:t>
            </a:fld>
            <a:endParaRPr/>
          </a:p>
        </p:txBody>
      </p:sp>
      <p:sp>
        <p:nvSpPr>
          <p:cNvPr id="315" name="Google Shape;315;p33"/>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2400"/>
              <a:buChar char="•"/>
            </a:pPr>
            <a:r>
              <a:rPr lang="nl-BE"/>
              <a:t>Generate adversarial examples to fool the trained classifier from task 1</a:t>
            </a:r>
            <a:endParaRPr/>
          </a:p>
          <a:p>
            <a:pPr marL="228600" lvl="0" indent="-228600" algn="just" rtl="0">
              <a:lnSpc>
                <a:spcPct val="100000"/>
              </a:lnSpc>
              <a:spcBef>
                <a:spcPts val="1000"/>
              </a:spcBef>
              <a:spcAft>
                <a:spcPts val="0"/>
              </a:spcAft>
              <a:buClr>
                <a:schemeClr val="dk1"/>
              </a:buClr>
              <a:buSzPts val="2400"/>
              <a:buChar char="•"/>
            </a:pPr>
            <a:r>
              <a:rPr lang="nl-BE"/>
              <a:t>The perturbations on the original images must remain small</a:t>
            </a:r>
            <a:endParaRPr/>
          </a:p>
          <a:p>
            <a:pPr marL="228600" lvl="0" indent="-228600" algn="just" rtl="0">
              <a:lnSpc>
                <a:spcPct val="100000"/>
              </a:lnSpc>
              <a:spcBef>
                <a:spcPts val="1000"/>
              </a:spcBef>
              <a:spcAft>
                <a:spcPts val="0"/>
              </a:spcAft>
              <a:buClr>
                <a:schemeClr val="dk1"/>
              </a:buClr>
              <a:buSzPts val="2400"/>
              <a:buChar char="•"/>
            </a:pPr>
            <a:r>
              <a:rPr lang="nl-BE"/>
              <a:t>The perturbations are generated using an encoder-decoder structure</a:t>
            </a:r>
            <a:endParaRPr/>
          </a:p>
          <a:p>
            <a:pPr marL="228600" lvl="0" indent="-228600" algn="just" rtl="0">
              <a:lnSpc>
                <a:spcPct val="100000"/>
              </a:lnSpc>
              <a:spcBef>
                <a:spcPts val="1000"/>
              </a:spcBef>
              <a:spcAft>
                <a:spcPts val="0"/>
              </a:spcAft>
              <a:buClr>
                <a:schemeClr val="dk1"/>
              </a:buClr>
              <a:buSzPts val="2400"/>
              <a:buChar char="•"/>
            </a:pPr>
            <a:r>
              <a:rPr lang="nl-BE"/>
              <a:t>A white-box attack is assumed</a:t>
            </a:r>
            <a:endParaRPr/>
          </a:p>
          <a:p>
            <a:pPr marL="228600" lvl="0" indent="-228600" algn="just" rtl="0">
              <a:lnSpc>
                <a:spcPct val="100000"/>
              </a:lnSpc>
              <a:spcBef>
                <a:spcPts val="1000"/>
              </a:spcBef>
              <a:spcAft>
                <a:spcPts val="0"/>
              </a:spcAft>
              <a:buClr>
                <a:schemeClr val="dk1"/>
              </a:buClr>
              <a:buSzPts val="2400"/>
              <a:buChar char="•"/>
            </a:pPr>
            <a:r>
              <a:rPr lang="nl-BE"/>
              <a:t>Compare performance of model trained on training data and test data of the classifier</a:t>
            </a:r>
            <a:endParaRPr/>
          </a:p>
        </p:txBody>
      </p:sp>
      <p:sp>
        <p:nvSpPr>
          <p:cNvPr id="316" name="Google Shape;316;p33"/>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Goal of the adversarial task</a:t>
            </a:r>
            <a:endParaRPr/>
          </a:p>
        </p:txBody>
      </p:sp>
      <p:pic>
        <p:nvPicPr>
          <p:cNvPr id="317" name="Google Shape;317;p33" descr="&#10;&#10;Beschrijving automatisch gegenereerd met erg lage betrouwbaarheid"/>
          <p:cNvPicPr preferRelativeResize="0"/>
          <p:nvPr/>
        </p:nvPicPr>
        <p:blipFill rotWithShape="1">
          <a:blip r:embed="rId5">
            <a:alphaModFix/>
          </a:blip>
          <a:srcRect/>
          <a:stretch/>
        </p:blipFill>
        <p:spPr>
          <a:xfrm>
            <a:off x="6330302" y="2108275"/>
            <a:ext cx="5105271" cy="2047181"/>
          </a:xfrm>
          <a:prstGeom prst="rect">
            <a:avLst/>
          </a:prstGeom>
          <a:noFill/>
          <a:ln>
            <a:noFill/>
          </a:ln>
        </p:spPr>
      </p:pic>
      <p:sp>
        <p:nvSpPr>
          <p:cNvPr id="318" name="Google Shape;318;p33"/>
          <p:cNvSpPr txBox="1"/>
          <p:nvPr/>
        </p:nvSpPr>
        <p:spPr>
          <a:xfrm>
            <a:off x="6330302" y="4155456"/>
            <a:ext cx="5400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BE" sz="1800" b="0" i="0" u="none" strike="noStrike" cap="none">
                <a:solidFill>
                  <a:schemeClr val="dk1"/>
                </a:solidFill>
                <a:latin typeface="Arial"/>
                <a:ea typeface="Arial"/>
                <a:cs typeface="Arial"/>
                <a:sym typeface="Arial"/>
              </a:rPr>
              <a:t>Goodfellow, Ian J., Jonathon Shlens, and Christian Szegedy. "Explaining and harnessing adversarial examples." </a:t>
            </a:r>
            <a:r>
              <a:rPr lang="nl-BE" sz="1800" b="0" i="1" u="none" strike="noStrike" cap="none">
                <a:solidFill>
                  <a:schemeClr val="dk1"/>
                </a:solidFill>
                <a:latin typeface="Arial"/>
                <a:ea typeface="Arial"/>
                <a:cs typeface="Arial"/>
                <a:sym typeface="Arial"/>
              </a:rPr>
              <a:t>arXiv preprint arXiv:1412.6572</a:t>
            </a:r>
            <a:r>
              <a:rPr lang="nl-BE" sz="1800" b="0" i="0" u="none" strike="noStrike" cap="none">
                <a:solidFill>
                  <a:schemeClr val="dk1"/>
                </a:solidFill>
                <a:latin typeface="Arial"/>
                <a:ea typeface="Arial"/>
                <a:cs typeface="Arial"/>
                <a:sym typeface="Arial"/>
              </a:rPr>
              <a:t> (2014).</a:t>
            </a:r>
            <a:endParaRPr sz="1800">
              <a:solidFill>
                <a:schemeClr val="dk1"/>
              </a:solidFill>
              <a:latin typeface="Arial"/>
              <a:ea typeface="Arial"/>
              <a:cs typeface="Arial"/>
              <a:sym typeface="Arial"/>
            </a:endParaRPr>
          </a:p>
        </p:txBody>
      </p:sp>
      <p:pic>
        <p:nvPicPr>
          <p:cNvPr id="3" name="slide 01 (mp3cut.net)(1)">
            <a:hlinkClick r:id="" action="ppaction://media"/>
            <a:extLst>
              <a:ext uri="{FF2B5EF4-FFF2-40B4-BE49-F238E27FC236}">
                <a16:creationId xmlns:a16="http://schemas.microsoft.com/office/drawing/2014/main" id="{DC77A774-B0A7-4FBF-A3C1-0E5E6C740D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24" name="Google Shape;324;p34"/>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21</a:t>
            </a:fld>
            <a:endParaRPr/>
          </a:p>
        </p:txBody>
      </p:sp>
      <p:sp>
        <p:nvSpPr>
          <p:cNvPr id="325" name="Google Shape;325;p34"/>
          <p:cNvSpPr txBox="1">
            <a:spLocks noGrp="1"/>
          </p:cNvSpPr>
          <p:nvPr>
            <p:ph type="body" idx="1"/>
          </p:nvPr>
        </p:nvSpPr>
        <p:spPr>
          <a:xfrm>
            <a:off x="575999" y="1656000"/>
            <a:ext cx="10704532" cy="44640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chemeClr val="dk1"/>
              </a:buClr>
              <a:buSzPts val="2400"/>
              <a:buFont typeface="Arial"/>
              <a:buAutoNum type="arabicPeriod"/>
            </a:pPr>
            <a:r>
              <a:rPr lang="nl-BE"/>
              <a:t>Load classifier and freeze its weights.</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Build the encoder-decoder to generate perturbations.</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Combine encoder-decoder with pretrained classifier.</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Generate deceptive labels.</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Training phase (on training data and test data of the classifier).</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Analyze the performance of both models.</a:t>
            </a:r>
            <a:endParaRPr/>
          </a:p>
          <a:p>
            <a:pPr marL="457200" lvl="0" indent="-457200" algn="l" rtl="0">
              <a:lnSpc>
                <a:spcPct val="100000"/>
              </a:lnSpc>
              <a:spcBef>
                <a:spcPts val="1000"/>
              </a:spcBef>
              <a:spcAft>
                <a:spcPts val="0"/>
              </a:spcAft>
              <a:buClr>
                <a:schemeClr val="dk1"/>
              </a:buClr>
              <a:buSzPts val="2400"/>
              <a:buFont typeface="Arial"/>
              <a:buAutoNum type="arabicPeriod"/>
            </a:pPr>
            <a:r>
              <a:rPr lang="nl-BE"/>
              <a:t>Conclusion.</a:t>
            </a:r>
            <a:endParaRPr/>
          </a:p>
          <a:p>
            <a:pPr marL="228600" lvl="0" indent="-76200" algn="l" rtl="0">
              <a:lnSpc>
                <a:spcPct val="100000"/>
              </a:lnSpc>
              <a:spcBef>
                <a:spcPts val="1000"/>
              </a:spcBef>
              <a:spcAft>
                <a:spcPts val="0"/>
              </a:spcAft>
              <a:buClr>
                <a:schemeClr val="dk1"/>
              </a:buClr>
              <a:buSzPts val="2400"/>
              <a:buNone/>
            </a:pPr>
            <a:endParaRPr/>
          </a:p>
        </p:txBody>
      </p:sp>
      <p:sp>
        <p:nvSpPr>
          <p:cNvPr id="326" name="Google Shape;326;p34"/>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Overview</a:t>
            </a:r>
            <a:endParaRPr/>
          </a:p>
        </p:txBody>
      </p:sp>
      <p:pic>
        <p:nvPicPr>
          <p:cNvPr id="3" name="slide 02">
            <a:hlinkClick r:id="" action="ppaction://media"/>
            <a:extLst>
              <a:ext uri="{FF2B5EF4-FFF2-40B4-BE49-F238E27FC236}">
                <a16:creationId xmlns:a16="http://schemas.microsoft.com/office/drawing/2014/main" id="{D935C857-3C3D-43BE-8F82-474378793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32" name="Google Shape;332;p35"/>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22</a:t>
            </a:fld>
            <a:endParaRPr/>
          </a:p>
        </p:txBody>
      </p:sp>
      <p:sp>
        <p:nvSpPr>
          <p:cNvPr id="333" name="Google Shape;333;p35"/>
          <p:cNvSpPr txBox="1">
            <a:spLocks noGrp="1"/>
          </p:cNvSpPr>
          <p:nvPr>
            <p:ph type="body" idx="1"/>
          </p:nvPr>
        </p:nvSpPr>
        <p:spPr>
          <a:xfrm>
            <a:off x="576000" y="2734408"/>
            <a:ext cx="5895138" cy="3385592"/>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nl-BE"/>
              <a:t>Classifier trained from scratch</a:t>
            </a:r>
            <a:endParaRPr/>
          </a:p>
          <a:p>
            <a:pPr marL="228600" lvl="0" indent="-228600" algn="l" rtl="0">
              <a:lnSpc>
                <a:spcPct val="100000"/>
              </a:lnSpc>
              <a:spcBef>
                <a:spcPts val="1000"/>
              </a:spcBef>
              <a:spcAft>
                <a:spcPts val="0"/>
              </a:spcAft>
              <a:buClr>
                <a:schemeClr val="dk1"/>
              </a:buClr>
              <a:buSzPts val="2400"/>
              <a:buChar char="•"/>
            </a:pPr>
            <a:r>
              <a:rPr lang="nl-BE"/>
              <a:t>Freeze the weights!</a:t>
            </a:r>
            <a:endParaRPr/>
          </a:p>
          <a:p>
            <a:pPr marL="228600" lvl="0" indent="-228600" algn="l" rtl="0">
              <a:lnSpc>
                <a:spcPct val="100000"/>
              </a:lnSpc>
              <a:spcBef>
                <a:spcPts val="1000"/>
              </a:spcBef>
              <a:spcAft>
                <a:spcPts val="0"/>
              </a:spcAft>
              <a:buClr>
                <a:schemeClr val="dk1"/>
              </a:buClr>
              <a:buSzPts val="2400"/>
              <a:buChar char="•"/>
            </a:pPr>
            <a:r>
              <a:rPr lang="nl-BE"/>
              <a:t>Overall accuracy on test data of 73.80%</a:t>
            </a:r>
            <a:endParaRPr/>
          </a:p>
        </p:txBody>
      </p:sp>
      <p:sp>
        <p:nvSpPr>
          <p:cNvPr id="334" name="Google Shape;334;p35"/>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1. Loading the pretrained classifier</a:t>
            </a:r>
            <a:endParaRPr/>
          </a:p>
        </p:txBody>
      </p:sp>
      <p:pic>
        <p:nvPicPr>
          <p:cNvPr id="335" name="Google Shape;335;p35"/>
          <p:cNvPicPr preferRelativeResize="0"/>
          <p:nvPr/>
        </p:nvPicPr>
        <p:blipFill rotWithShape="1">
          <a:blip r:embed="rId5">
            <a:alphaModFix/>
          </a:blip>
          <a:srcRect/>
          <a:stretch/>
        </p:blipFill>
        <p:spPr>
          <a:xfrm>
            <a:off x="6520078" y="5263728"/>
            <a:ext cx="5515280" cy="573192"/>
          </a:xfrm>
          <a:prstGeom prst="rect">
            <a:avLst/>
          </a:prstGeom>
          <a:noFill/>
          <a:ln>
            <a:noFill/>
          </a:ln>
        </p:spPr>
      </p:pic>
      <p:pic>
        <p:nvPicPr>
          <p:cNvPr id="336" name="Google Shape;336;p35"/>
          <p:cNvPicPr preferRelativeResize="0"/>
          <p:nvPr/>
        </p:nvPicPr>
        <p:blipFill rotWithShape="1">
          <a:blip r:embed="rId6">
            <a:alphaModFix/>
          </a:blip>
          <a:srcRect/>
          <a:stretch/>
        </p:blipFill>
        <p:spPr>
          <a:xfrm>
            <a:off x="6555822" y="1665299"/>
            <a:ext cx="3757290" cy="1724657"/>
          </a:xfrm>
          <a:prstGeom prst="rect">
            <a:avLst/>
          </a:prstGeom>
          <a:noFill/>
          <a:ln>
            <a:noFill/>
          </a:ln>
        </p:spPr>
      </p:pic>
      <p:pic>
        <p:nvPicPr>
          <p:cNvPr id="337" name="Google Shape;337;p35"/>
          <p:cNvPicPr preferRelativeResize="0"/>
          <p:nvPr/>
        </p:nvPicPr>
        <p:blipFill rotWithShape="1">
          <a:blip r:embed="rId7">
            <a:alphaModFix/>
          </a:blip>
          <a:srcRect/>
          <a:stretch/>
        </p:blipFill>
        <p:spPr>
          <a:xfrm>
            <a:off x="6558479" y="3422472"/>
            <a:ext cx="3657333" cy="1724657"/>
          </a:xfrm>
          <a:prstGeom prst="rect">
            <a:avLst/>
          </a:prstGeom>
          <a:noFill/>
          <a:ln>
            <a:noFill/>
          </a:ln>
        </p:spPr>
      </p:pic>
      <p:pic>
        <p:nvPicPr>
          <p:cNvPr id="2" name="slide 03">
            <a:hlinkClick r:id="" action="ppaction://media"/>
            <a:extLst>
              <a:ext uri="{FF2B5EF4-FFF2-40B4-BE49-F238E27FC236}">
                <a16:creationId xmlns:a16="http://schemas.microsoft.com/office/drawing/2014/main" id="{D6E1D035-B958-445D-A73F-24CCBDC27A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43" name="Google Shape;343;p36"/>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23</a:t>
            </a:fld>
            <a:endParaRPr/>
          </a:p>
        </p:txBody>
      </p:sp>
      <p:pic>
        <p:nvPicPr>
          <p:cNvPr id="344" name="Google Shape;344;p36" descr="Afbeelding met tekening&#10;&#10;Automatisch gegenereerde beschrijving"/>
          <p:cNvPicPr preferRelativeResize="0">
            <a:picLocks noGrp="1"/>
          </p:cNvPicPr>
          <p:nvPr>
            <p:ph type="body" idx="1"/>
          </p:nvPr>
        </p:nvPicPr>
        <p:blipFill rotWithShape="1">
          <a:blip r:embed="rId5">
            <a:alphaModFix/>
          </a:blip>
          <a:srcRect/>
          <a:stretch/>
        </p:blipFill>
        <p:spPr>
          <a:xfrm>
            <a:off x="6590202" y="2327509"/>
            <a:ext cx="5399087" cy="2914018"/>
          </a:xfrm>
          <a:prstGeom prst="rect">
            <a:avLst/>
          </a:prstGeom>
          <a:noFill/>
          <a:ln>
            <a:noFill/>
          </a:ln>
        </p:spPr>
      </p:pic>
      <p:sp>
        <p:nvSpPr>
          <p:cNvPr id="345" name="Google Shape;345;p36"/>
          <p:cNvSpPr txBox="1">
            <a:spLocks noGrp="1"/>
          </p:cNvSpPr>
          <p:nvPr>
            <p:ph type="body" idx="2"/>
          </p:nvPr>
        </p:nvSpPr>
        <p:spPr>
          <a:xfrm>
            <a:off x="899999" y="2532185"/>
            <a:ext cx="5808531" cy="3326946"/>
          </a:xfrm>
          <a:prstGeom prst="rect">
            <a:avLst/>
          </a:prstGeom>
          <a:blipFill rotWithShape="1">
            <a:blip r:embed="rId6">
              <a:alphaModFix/>
            </a:blip>
            <a:stretch>
              <a:fillRect l="-1470" t="-1280"/>
            </a:stretch>
          </a:blip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400"/>
              <a:buChar char="•"/>
            </a:pPr>
            <a:r>
              <a:rPr lang="nl-BE"/>
              <a:t> </a:t>
            </a:r>
            <a:endParaRPr/>
          </a:p>
        </p:txBody>
      </p:sp>
      <p:sp>
        <p:nvSpPr>
          <p:cNvPr id="346" name="Google Shape;346;p36"/>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600"/>
              <a:buFont typeface="Arial"/>
              <a:buNone/>
            </a:pPr>
            <a:r>
              <a:rPr lang="nl-BE" sz="3600"/>
              <a:t>2. Build the encoder-decoder for the perturbations</a:t>
            </a:r>
            <a:endParaRPr sz="3600"/>
          </a:p>
        </p:txBody>
      </p:sp>
      <p:pic>
        <p:nvPicPr>
          <p:cNvPr id="2" name="slide 04">
            <a:hlinkClick r:id="" action="ppaction://media"/>
            <a:extLst>
              <a:ext uri="{FF2B5EF4-FFF2-40B4-BE49-F238E27FC236}">
                <a16:creationId xmlns:a16="http://schemas.microsoft.com/office/drawing/2014/main" id="{045F3F1C-BADB-40B5-94FA-636FAB23E8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52" name="Google Shape;352;p37"/>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24</a:t>
            </a:fld>
            <a:endParaRPr/>
          </a:p>
        </p:txBody>
      </p:sp>
      <p:sp>
        <p:nvSpPr>
          <p:cNvPr id="353" name="Google Shape;353;p37"/>
          <p:cNvSpPr txBox="1">
            <a:spLocks noGrp="1"/>
          </p:cNvSpPr>
          <p:nvPr>
            <p:ph type="body" idx="1"/>
          </p:nvPr>
        </p:nvSpPr>
        <p:spPr>
          <a:xfrm>
            <a:off x="575999" y="1656000"/>
            <a:ext cx="6536977" cy="4464000"/>
          </a:xfrm>
          <a:prstGeom prst="rect">
            <a:avLst/>
          </a:prstGeom>
          <a:blipFill rotWithShape="1">
            <a:blip r:embed="rId5">
              <a:alphaModFix/>
            </a:blip>
            <a:stretch>
              <a:fillRect l="-1211" t="-954" r="-1302"/>
            </a:stretch>
          </a:blip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400"/>
              <a:buChar char="•"/>
            </a:pPr>
            <a:r>
              <a:rPr lang="nl-BE"/>
              <a:t> </a:t>
            </a:r>
            <a:endParaRPr/>
          </a:p>
        </p:txBody>
      </p:sp>
      <p:pic>
        <p:nvPicPr>
          <p:cNvPr id="354" name="Google Shape;354;p37"/>
          <p:cNvPicPr preferRelativeResize="0">
            <a:picLocks noGrp="1"/>
          </p:cNvPicPr>
          <p:nvPr>
            <p:ph type="body" idx="2"/>
          </p:nvPr>
        </p:nvPicPr>
        <p:blipFill rotWithShape="1">
          <a:blip r:embed="rId6">
            <a:alphaModFix/>
          </a:blip>
          <a:srcRect/>
          <a:stretch/>
        </p:blipFill>
        <p:spPr>
          <a:xfrm>
            <a:off x="7029314" y="1609470"/>
            <a:ext cx="5054008" cy="3243884"/>
          </a:xfrm>
          <a:prstGeom prst="rect">
            <a:avLst/>
          </a:prstGeom>
          <a:noFill/>
          <a:ln>
            <a:noFill/>
          </a:ln>
        </p:spPr>
      </p:pic>
      <p:sp>
        <p:nvSpPr>
          <p:cNvPr id="355" name="Google Shape;355;p37"/>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600"/>
              <a:buFont typeface="Arial"/>
              <a:buNone/>
            </a:pPr>
            <a:r>
              <a:rPr lang="nl-BE" sz="3600"/>
              <a:t>3. Combine encoder-decoder with classifier</a:t>
            </a:r>
            <a:br>
              <a:rPr lang="nl-BE" sz="3600"/>
            </a:br>
            <a:endParaRPr sz="3600"/>
          </a:p>
        </p:txBody>
      </p:sp>
      <p:pic>
        <p:nvPicPr>
          <p:cNvPr id="2" name="slide 05.2">
            <a:hlinkClick r:id="" action="ppaction://media"/>
            <a:extLst>
              <a:ext uri="{FF2B5EF4-FFF2-40B4-BE49-F238E27FC236}">
                <a16:creationId xmlns:a16="http://schemas.microsoft.com/office/drawing/2014/main" id="{5B72ABAF-FFF0-4FFE-8AA5-224FDDDE84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61" name="Google Shape;361;p38"/>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25</a:t>
            </a:fld>
            <a:endParaRPr/>
          </a:p>
        </p:txBody>
      </p:sp>
      <p:sp>
        <p:nvSpPr>
          <p:cNvPr id="362" name="Google Shape;362;p38"/>
          <p:cNvSpPr txBox="1">
            <a:spLocks noGrp="1"/>
          </p:cNvSpPr>
          <p:nvPr>
            <p:ph type="body" idx="1"/>
          </p:nvPr>
        </p:nvSpPr>
        <p:spPr>
          <a:xfrm>
            <a:off x="575999" y="1656000"/>
            <a:ext cx="8436115" cy="4464000"/>
          </a:xfrm>
          <a:prstGeom prst="rect">
            <a:avLst/>
          </a:prstGeom>
          <a:blipFill rotWithShape="1">
            <a:blip r:embed="rId5">
              <a:alphaModFix/>
            </a:blip>
            <a:stretch>
              <a:fillRect l="-938" t="-954"/>
            </a:stretch>
          </a:blip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400"/>
              <a:buChar char="•"/>
            </a:pPr>
            <a:r>
              <a:rPr lang="nl-BE"/>
              <a:t> </a:t>
            </a:r>
            <a:endParaRPr/>
          </a:p>
        </p:txBody>
      </p:sp>
      <p:pic>
        <p:nvPicPr>
          <p:cNvPr id="363" name="Google Shape;363;p38"/>
          <p:cNvPicPr preferRelativeResize="0">
            <a:picLocks noGrp="1"/>
          </p:cNvPicPr>
          <p:nvPr>
            <p:ph type="body" idx="2"/>
          </p:nvPr>
        </p:nvPicPr>
        <p:blipFill rotWithShape="1">
          <a:blip r:embed="rId6">
            <a:alphaModFix/>
          </a:blip>
          <a:srcRect/>
          <a:stretch/>
        </p:blipFill>
        <p:spPr>
          <a:xfrm>
            <a:off x="848522" y="3823822"/>
            <a:ext cx="6053438" cy="2191023"/>
          </a:xfrm>
          <a:prstGeom prst="rect">
            <a:avLst/>
          </a:prstGeom>
          <a:noFill/>
          <a:ln>
            <a:noFill/>
          </a:ln>
        </p:spPr>
      </p:pic>
      <p:sp>
        <p:nvSpPr>
          <p:cNvPr id="364" name="Google Shape;364;p38"/>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4. Generate the deceptive labels</a:t>
            </a:r>
            <a:endParaRPr/>
          </a:p>
        </p:txBody>
      </p:sp>
      <p:pic>
        <p:nvPicPr>
          <p:cNvPr id="2" name="slide 06.2">
            <a:hlinkClick r:id="" action="ppaction://media"/>
            <a:extLst>
              <a:ext uri="{FF2B5EF4-FFF2-40B4-BE49-F238E27FC236}">
                <a16:creationId xmlns:a16="http://schemas.microsoft.com/office/drawing/2014/main" id="{3CA042F9-22D8-4C1D-869F-818318ECA0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70" name="Google Shape;370;p39"/>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26</a:t>
            </a:fld>
            <a:endParaRPr/>
          </a:p>
        </p:txBody>
      </p:sp>
      <p:sp>
        <p:nvSpPr>
          <p:cNvPr id="371" name="Google Shape;371;p39"/>
          <p:cNvSpPr txBox="1">
            <a:spLocks noGrp="1"/>
          </p:cNvSpPr>
          <p:nvPr>
            <p:ph type="body" idx="1"/>
          </p:nvPr>
        </p:nvSpPr>
        <p:spPr>
          <a:xfrm>
            <a:off x="575999" y="1656000"/>
            <a:ext cx="8316201" cy="44640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nl-BE" dirty="0"/>
              <a:t>100 </a:t>
            </a:r>
            <a:r>
              <a:rPr lang="nl-BE" dirty="0" err="1"/>
              <a:t>epochs</a:t>
            </a:r>
            <a:r>
              <a:rPr lang="nl-BE" dirty="0"/>
              <a:t> </a:t>
            </a:r>
            <a:r>
              <a:rPr lang="nl-BE" dirty="0" err="1"/>
              <a:t>with</a:t>
            </a:r>
            <a:r>
              <a:rPr lang="nl-BE" dirty="0"/>
              <a:t> </a:t>
            </a:r>
            <a:r>
              <a:rPr lang="nl-BE" dirty="0" err="1"/>
              <a:t>early</a:t>
            </a:r>
            <a:r>
              <a:rPr lang="nl-BE" dirty="0"/>
              <a:t> stopping</a:t>
            </a:r>
            <a:endParaRPr dirty="0"/>
          </a:p>
          <a:p>
            <a:pPr marL="228600" lvl="0" indent="-228600" algn="l" rtl="0">
              <a:lnSpc>
                <a:spcPct val="100000"/>
              </a:lnSpc>
              <a:spcBef>
                <a:spcPts val="1000"/>
              </a:spcBef>
              <a:spcAft>
                <a:spcPts val="0"/>
              </a:spcAft>
              <a:buClr>
                <a:schemeClr val="dk1"/>
              </a:buClr>
              <a:buSzPts val="2400"/>
              <a:buChar char="•"/>
            </a:pPr>
            <a:r>
              <a:rPr lang="nl-BE" dirty="0"/>
              <a:t>White-box attack</a:t>
            </a:r>
            <a:endParaRPr dirty="0"/>
          </a:p>
          <a:p>
            <a:pPr marL="228600" lvl="0" indent="-228600" algn="l" rtl="0">
              <a:lnSpc>
                <a:spcPct val="100000"/>
              </a:lnSpc>
              <a:spcBef>
                <a:spcPts val="1000"/>
              </a:spcBef>
              <a:spcAft>
                <a:spcPts val="0"/>
              </a:spcAft>
              <a:buClr>
                <a:schemeClr val="dk1"/>
              </a:buClr>
              <a:buSzPts val="2400"/>
              <a:buChar char="•"/>
            </a:pPr>
            <a:r>
              <a:rPr lang="nl-BE" dirty="0"/>
              <a:t>Training on training data of </a:t>
            </a:r>
            <a:r>
              <a:rPr lang="nl-BE" dirty="0" err="1"/>
              <a:t>the</a:t>
            </a:r>
            <a:r>
              <a:rPr lang="nl-BE" dirty="0"/>
              <a:t> </a:t>
            </a:r>
            <a:r>
              <a:rPr lang="nl-BE" dirty="0" err="1"/>
              <a:t>classifier</a:t>
            </a:r>
            <a:r>
              <a:rPr lang="nl-BE" dirty="0"/>
              <a:t> </a:t>
            </a:r>
            <a:r>
              <a:rPr lang="nl-BE" b="1" dirty="0"/>
              <a:t>(model 1)</a:t>
            </a:r>
            <a:endParaRPr dirty="0"/>
          </a:p>
          <a:p>
            <a:pPr marL="685800" lvl="1" indent="-228600" algn="l" rtl="0">
              <a:lnSpc>
                <a:spcPct val="100000"/>
              </a:lnSpc>
              <a:spcBef>
                <a:spcPts val="500"/>
              </a:spcBef>
              <a:spcAft>
                <a:spcPts val="0"/>
              </a:spcAft>
              <a:buClr>
                <a:schemeClr val="dk1"/>
              </a:buClr>
              <a:buSzPts val="2400"/>
              <a:buChar char="•"/>
            </a:pPr>
            <a:r>
              <a:rPr lang="nl-BE" dirty="0" err="1"/>
              <a:t>Stops</a:t>
            </a:r>
            <a:r>
              <a:rPr lang="nl-BE" dirty="0"/>
              <a:t> </a:t>
            </a:r>
            <a:r>
              <a:rPr lang="nl-BE" dirty="0" err="1"/>
              <a:t>around</a:t>
            </a:r>
            <a:r>
              <a:rPr lang="nl-BE" dirty="0"/>
              <a:t> 80 </a:t>
            </a:r>
            <a:r>
              <a:rPr lang="nl-BE" dirty="0" err="1"/>
              <a:t>epochs</a:t>
            </a:r>
            <a:endParaRPr dirty="0"/>
          </a:p>
          <a:p>
            <a:pPr marL="685800" lvl="1" indent="-228600" algn="l" rtl="0">
              <a:lnSpc>
                <a:spcPct val="100000"/>
              </a:lnSpc>
              <a:spcBef>
                <a:spcPts val="500"/>
              </a:spcBef>
              <a:spcAft>
                <a:spcPts val="0"/>
              </a:spcAft>
              <a:buClr>
                <a:schemeClr val="dk1"/>
              </a:buClr>
              <a:buSzPts val="2400"/>
              <a:buChar char="•"/>
            </a:pPr>
            <a:r>
              <a:rPr lang="nl-BE" dirty="0" err="1"/>
              <a:t>Validation</a:t>
            </a:r>
            <a:r>
              <a:rPr lang="nl-BE" dirty="0"/>
              <a:t> </a:t>
            </a:r>
            <a:r>
              <a:rPr lang="nl-BE" dirty="0" err="1"/>
              <a:t>accuracy</a:t>
            </a:r>
            <a:r>
              <a:rPr lang="nl-BE" dirty="0"/>
              <a:t> is </a:t>
            </a:r>
            <a:r>
              <a:rPr lang="nl-BE" dirty="0" err="1"/>
              <a:t>higher</a:t>
            </a:r>
            <a:r>
              <a:rPr lang="nl-BE" dirty="0"/>
              <a:t> (test data of </a:t>
            </a:r>
            <a:r>
              <a:rPr lang="nl-BE" dirty="0" err="1"/>
              <a:t>the</a:t>
            </a:r>
            <a:r>
              <a:rPr lang="nl-BE" dirty="0"/>
              <a:t> </a:t>
            </a:r>
            <a:r>
              <a:rPr lang="nl-BE" dirty="0" err="1"/>
              <a:t>classifier</a:t>
            </a:r>
            <a:r>
              <a:rPr lang="nl-BE" dirty="0"/>
              <a:t>)</a:t>
            </a:r>
            <a:endParaRPr dirty="0"/>
          </a:p>
          <a:p>
            <a:pPr marL="228600" lvl="0" indent="-228600" algn="l" rtl="0">
              <a:lnSpc>
                <a:spcPct val="100000"/>
              </a:lnSpc>
              <a:spcBef>
                <a:spcPts val="1000"/>
              </a:spcBef>
              <a:spcAft>
                <a:spcPts val="0"/>
              </a:spcAft>
              <a:buClr>
                <a:schemeClr val="dk1"/>
              </a:buClr>
              <a:buSzPts val="2400"/>
              <a:buChar char="•"/>
            </a:pPr>
            <a:r>
              <a:rPr lang="nl-BE" dirty="0"/>
              <a:t>Training on test data on </a:t>
            </a:r>
            <a:r>
              <a:rPr lang="nl-BE" dirty="0" err="1"/>
              <a:t>the</a:t>
            </a:r>
            <a:r>
              <a:rPr lang="nl-BE" dirty="0"/>
              <a:t> </a:t>
            </a:r>
            <a:r>
              <a:rPr lang="nl-BE" dirty="0" err="1"/>
              <a:t>classifier</a:t>
            </a:r>
            <a:r>
              <a:rPr lang="nl-BE" dirty="0"/>
              <a:t> </a:t>
            </a:r>
            <a:r>
              <a:rPr lang="nl-BE" b="1" dirty="0"/>
              <a:t>(model 2)</a:t>
            </a:r>
            <a:endParaRPr dirty="0"/>
          </a:p>
          <a:p>
            <a:pPr marL="685800" lvl="1" indent="-228600" algn="l" rtl="0">
              <a:lnSpc>
                <a:spcPct val="100000"/>
              </a:lnSpc>
              <a:spcBef>
                <a:spcPts val="500"/>
              </a:spcBef>
              <a:spcAft>
                <a:spcPts val="0"/>
              </a:spcAft>
              <a:buClr>
                <a:schemeClr val="dk1"/>
              </a:buClr>
              <a:buSzPts val="2400"/>
              <a:buChar char="•"/>
            </a:pPr>
            <a:r>
              <a:rPr lang="nl-BE" dirty="0" err="1"/>
              <a:t>Stops</a:t>
            </a:r>
            <a:r>
              <a:rPr lang="nl-BE" dirty="0"/>
              <a:t> </a:t>
            </a:r>
            <a:r>
              <a:rPr lang="nl-BE" dirty="0" err="1"/>
              <a:t>around</a:t>
            </a:r>
            <a:r>
              <a:rPr lang="nl-BE" dirty="0"/>
              <a:t> 80 </a:t>
            </a:r>
            <a:r>
              <a:rPr lang="nl-BE" dirty="0" err="1"/>
              <a:t>epochs</a:t>
            </a:r>
            <a:endParaRPr dirty="0"/>
          </a:p>
          <a:p>
            <a:pPr marL="685800" lvl="1" indent="-228600" algn="l" rtl="0">
              <a:lnSpc>
                <a:spcPct val="100000"/>
              </a:lnSpc>
              <a:spcBef>
                <a:spcPts val="500"/>
              </a:spcBef>
              <a:spcAft>
                <a:spcPts val="0"/>
              </a:spcAft>
              <a:buClr>
                <a:schemeClr val="dk1"/>
              </a:buClr>
              <a:buSzPts val="2400"/>
              <a:buChar char="•"/>
            </a:pPr>
            <a:r>
              <a:rPr lang="nl-BE" dirty="0"/>
              <a:t>Training </a:t>
            </a:r>
            <a:r>
              <a:rPr lang="nl-BE" dirty="0" err="1"/>
              <a:t>accuracy</a:t>
            </a:r>
            <a:r>
              <a:rPr lang="nl-BE" dirty="0"/>
              <a:t> is </a:t>
            </a:r>
            <a:r>
              <a:rPr lang="nl-BE" dirty="0" err="1"/>
              <a:t>higher</a:t>
            </a:r>
            <a:r>
              <a:rPr lang="nl-BE" dirty="0"/>
              <a:t> (test data of </a:t>
            </a:r>
            <a:r>
              <a:rPr lang="nl-BE" dirty="0" err="1"/>
              <a:t>the</a:t>
            </a:r>
            <a:r>
              <a:rPr lang="nl-BE" dirty="0"/>
              <a:t> </a:t>
            </a:r>
            <a:r>
              <a:rPr lang="nl-BE" dirty="0" err="1"/>
              <a:t>classifier</a:t>
            </a:r>
            <a:r>
              <a:rPr lang="nl-BE" dirty="0"/>
              <a:t>)</a:t>
            </a:r>
            <a:endParaRPr dirty="0"/>
          </a:p>
          <a:p>
            <a:pPr marL="0" lvl="0" indent="0" algn="l" rtl="0">
              <a:lnSpc>
                <a:spcPct val="100000"/>
              </a:lnSpc>
              <a:spcBef>
                <a:spcPts val="1000"/>
              </a:spcBef>
              <a:spcAft>
                <a:spcPts val="0"/>
              </a:spcAft>
              <a:buClr>
                <a:schemeClr val="dk1"/>
              </a:buClr>
              <a:buSzPts val="2400"/>
              <a:buNone/>
            </a:pPr>
            <a:endParaRPr dirty="0"/>
          </a:p>
        </p:txBody>
      </p:sp>
      <p:sp>
        <p:nvSpPr>
          <p:cNvPr id="372" name="Google Shape;372;p39"/>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dirty="0"/>
              <a:t>5. Training </a:t>
            </a:r>
            <a:r>
              <a:rPr lang="nl-BE" dirty="0" err="1"/>
              <a:t>phase</a:t>
            </a:r>
            <a:endParaRPr dirty="0"/>
          </a:p>
        </p:txBody>
      </p:sp>
      <p:pic>
        <p:nvPicPr>
          <p:cNvPr id="373" name="Google Shape;373;p39"/>
          <p:cNvPicPr preferRelativeResize="0"/>
          <p:nvPr/>
        </p:nvPicPr>
        <p:blipFill rotWithShape="1">
          <a:blip r:embed="rId5">
            <a:alphaModFix/>
          </a:blip>
          <a:srcRect/>
          <a:stretch/>
        </p:blipFill>
        <p:spPr>
          <a:xfrm>
            <a:off x="8892201" y="3058368"/>
            <a:ext cx="3046489" cy="3037326"/>
          </a:xfrm>
          <a:prstGeom prst="rect">
            <a:avLst/>
          </a:prstGeom>
          <a:noFill/>
          <a:ln>
            <a:noFill/>
          </a:ln>
        </p:spPr>
      </p:pic>
      <p:pic>
        <p:nvPicPr>
          <p:cNvPr id="374" name="Google Shape;374;p39"/>
          <p:cNvPicPr preferRelativeResize="0"/>
          <p:nvPr/>
        </p:nvPicPr>
        <p:blipFill rotWithShape="1">
          <a:blip r:embed="rId6">
            <a:alphaModFix/>
          </a:blip>
          <a:srcRect/>
          <a:stretch/>
        </p:blipFill>
        <p:spPr>
          <a:xfrm>
            <a:off x="8892201" y="0"/>
            <a:ext cx="3046488" cy="2992005"/>
          </a:xfrm>
          <a:prstGeom prst="rect">
            <a:avLst/>
          </a:prstGeom>
          <a:noFill/>
          <a:ln>
            <a:noFill/>
          </a:ln>
        </p:spPr>
      </p:pic>
      <p:pic>
        <p:nvPicPr>
          <p:cNvPr id="2" name="slide 07">
            <a:hlinkClick r:id="" action="ppaction://media"/>
            <a:extLst>
              <a:ext uri="{FF2B5EF4-FFF2-40B4-BE49-F238E27FC236}">
                <a16:creationId xmlns:a16="http://schemas.microsoft.com/office/drawing/2014/main" id="{000ACD5A-FE6E-49EB-BE29-853E881A90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80" name="Google Shape;380;p40"/>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27</a:t>
            </a:fld>
            <a:endParaRPr/>
          </a:p>
        </p:txBody>
      </p:sp>
      <p:sp>
        <p:nvSpPr>
          <p:cNvPr id="381" name="Google Shape;381;p40"/>
          <p:cNvSpPr txBox="1">
            <a:spLocks noGrp="1"/>
          </p:cNvSpPr>
          <p:nvPr>
            <p:ph type="body" idx="1"/>
          </p:nvPr>
        </p:nvSpPr>
        <p:spPr>
          <a:xfrm>
            <a:off x="575999" y="4510450"/>
            <a:ext cx="11170524" cy="177604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220"/>
              <a:buChar char="•"/>
            </a:pPr>
            <a:r>
              <a:rPr lang="nl-BE" sz="2220" dirty="0" err="1"/>
              <a:t>Accuracy</a:t>
            </a:r>
            <a:r>
              <a:rPr lang="nl-BE" sz="2220" dirty="0"/>
              <a:t> drop of 17% (model 1) </a:t>
            </a:r>
            <a:r>
              <a:rPr lang="nl-BE" sz="2220" dirty="0" err="1"/>
              <a:t>and</a:t>
            </a:r>
            <a:r>
              <a:rPr lang="nl-BE" sz="2220" dirty="0"/>
              <a:t> 15% (model 2)</a:t>
            </a:r>
            <a:endParaRPr dirty="0"/>
          </a:p>
          <a:p>
            <a:pPr marL="228600" lvl="0" indent="-228600" algn="l" rtl="0">
              <a:lnSpc>
                <a:spcPct val="90000"/>
              </a:lnSpc>
              <a:spcBef>
                <a:spcPts val="1000"/>
              </a:spcBef>
              <a:spcAft>
                <a:spcPts val="0"/>
              </a:spcAft>
              <a:buClr>
                <a:schemeClr val="dk1"/>
              </a:buClr>
              <a:buSzPts val="2220"/>
              <a:buChar char="•"/>
            </a:pPr>
            <a:r>
              <a:rPr lang="nl-BE" sz="2220" dirty="0" err="1"/>
              <a:t>Better</a:t>
            </a:r>
            <a:r>
              <a:rPr lang="nl-BE" sz="2220" dirty="0"/>
              <a:t> </a:t>
            </a:r>
            <a:r>
              <a:rPr lang="nl-BE" sz="2220" dirty="0" err="1"/>
              <a:t>fooling</a:t>
            </a:r>
            <a:r>
              <a:rPr lang="nl-BE" sz="2220" dirty="0"/>
              <a:t> of </a:t>
            </a:r>
            <a:r>
              <a:rPr lang="nl-BE" sz="2220" dirty="0" err="1"/>
              <a:t>the</a:t>
            </a:r>
            <a:r>
              <a:rPr lang="nl-BE" sz="2220" dirty="0"/>
              <a:t> </a:t>
            </a:r>
            <a:r>
              <a:rPr lang="nl-BE" sz="2220" dirty="0" err="1"/>
              <a:t>pretrained</a:t>
            </a:r>
            <a:r>
              <a:rPr lang="nl-BE" sz="2220" dirty="0"/>
              <a:t> </a:t>
            </a:r>
            <a:r>
              <a:rPr lang="nl-BE" sz="2220" dirty="0" err="1"/>
              <a:t>classifier</a:t>
            </a:r>
            <a:r>
              <a:rPr lang="nl-BE" sz="2220" dirty="0"/>
              <a:t> </a:t>
            </a:r>
            <a:r>
              <a:rPr lang="nl-BE" sz="2220" dirty="0" err="1"/>
              <a:t>for</a:t>
            </a:r>
            <a:r>
              <a:rPr lang="nl-BE" sz="2220" dirty="0"/>
              <a:t> </a:t>
            </a:r>
            <a:r>
              <a:rPr lang="nl-BE" sz="2220" b="1" dirty="0"/>
              <a:t>model 1 </a:t>
            </a:r>
            <a:r>
              <a:rPr lang="nl-BE" sz="2220" dirty="0"/>
              <a:t>on separate test set</a:t>
            </a:r>
            <a:endParaRPr dirty="0"/>
          </a:p>
          <a:p>
            <a:pPr marL="228600" lvl="0" indent="-228600" algn="l" rtl="0">
              <a:lnSpc>
                <a:spcPct val="90000"/>
              </a:lnSpc>
              <a:spcBef>
                <a:spcPts val="1000"/>
              </a:spcBef>
              <a:spcAft>
                <a:spcPts val="0"/>
              </a:spcAft>
              <a:buClr>
                <a:schemeClr val="dk1"/>
              </a:buClr>
              <a:buSzPts val="2220"/>
              <a:buChar char="•"/>
            </a:pPr>
            <a:r>
              <a:rPr lang="nl-BE" sz="2220" dirty="0" err="1"/>
              <a:t>Why</a:t>
            </a:r>
            <a:r>
              <a:rPr lang="nl-BE" sz="2220" dirty="0"/>
              <a:t>? Is </a:t>
            </a:r>
            <a:r>
              <a:rPr lang="nl-BE" sz="2220" dirty="0" err="1"/>
              <a:t>there</a:t>
            </a:r>
            <a:r>
              <a:rPr lang="nl-BE" sz="2220" dirty="0"/>
              <a:t> a </a:t>
            </a:r>
            <a:r>
              <a:rPr lang="nl-BE" sz="2220" dirty="0" err="1"/>
              <a:t>difference</a:t>
            </a:r>
            <a:r>
              <a:rPr lang="nl-BE" sz="2220" dirty="0"/>
              <a:t> </a:t>
            </a:r>
            <a:r>
              <a:rPr lang="nl-BE" sz="2220" dirty="0" err="1"/>
              <a:t>when</a:t>
            </a:r>
            <a:r>
              <a:rPr lang="nl-BE" sz="2220" dirty="0"/>
              <a:t> training on training or test set of </a:t>
            </a:r>
            <a:r>
              <a:rPr lang="nl-BE" sz="2220" dirty="0" err="1"/>
              <a:t>the</a:t>
            </a:r>
            <a:r>
              <a:rPr lang="nl-BE" sz="2220" dirty="0"/>
              <a:t> </a:t>
            </a:r>
            <a:r>
              <a:rPr lang="nl-BE" sz="2220" dirty="0" err="1"/>
              <a:t>classifier</a:t>
            </a:r>
            <a:r>
              <a:rPr lang="nl-BE" sz="2220" dirty="0"/>
              <a:t>?</a:t>
            </a:r>
            <a:endParaRPr dirty="0"/>
          </a:p>
          <a:p>
            <a:pPr marL="228600" lvl="0" indent="-228600" algn="l" rtl="0">
              <a:lnSpc>
                <a:spcPct val="90000"/>
              </a:lnSpc>
              <a:spcBef>
                <a:spcPts val="1000"/>
              </a:spcBef>
              <a:spcAft>
                <a:spcPts val="0"/>
              </a:spcAft>
              <a:buClr>
                <a:schemeClr val="dk1"/>
              </a:buClr>
              <a:buSzPts val="2220"/>
              <a:buChar char="•"/>
            </a:pPr>
            <a:r>
              <a:rPr lang="nl-BE" sz="2220" dirty="0" err="1"/>
              <a:t>Remarkable</a:t>
            </a:r>
            <a:r>
              <a:rPr lang="nl-BE" sz="2220" dirty="0"/>
              <a:t>: </a:t>
            </a:r>
            <a:r>
              <a:rPr lang="nl-BE" sz="2220" dirty="0" err="1"/>
              <a:t>true</a:t>
            </a:r>
            <a:r>
              <a:rPr lang="nl-BE" sz="2220" dirty="0"/>
              <a:t> </a:t>
            </a:r>
            <a:r>
              <a:rPr lang="nl-BE" sz="2220" dirty="0" err="1"/>
              <a:t>positive</a:t>
            </a:r>
            <a:r>
              <a:rPr lang="nl-BE" sz="2220" dirty="0"/>
              <a:t> </a:t>
            </a:r>
            <a:r>
              <a:rPr lang="nl-BE" sz="2220" dirty="0" err="1"/>
              <a:t>and</a:t>
            </a:r>
            <a:r>
              <a:rPr lang="nl-BE" sz="2220" dirty="0"/>
              <a:t> </a:t>
            </a:r>
            <a:r>
              <a:rPr lang="nl-BE" sz="2220" dirty="0" err="1"/>
              <a:t>negative</a:t>
            </a:r>
            <a:r>
              <a:rPr lang="nl-BE" sz="2220" dirty="0"/>
              <a:t> </a:t>
            </a:r>
            <a:r>
              <a:rPr lang="nl-BE" sz="2220" dirty="0" err="1"/>
              <a:t>rate</a:t>
            </a:r>
            <a:r>
              <a:rPr lang="nl-BE" sz="2220" dirty="0"/>
              <a:t> </a:t>
            </a:r>
            <a:r>
              <a:rPr lang="nl-BE" sz="2220" dirty="0" err="1"/>
              <a:t>switched</a:t>
            </a:r>
            <a:r>
              <a:rPr lang="nl-BE" sz="2220" dirty="0"/>
              <a:t> </a:t>
            </a:r>
            <a:r>
              <a:rPr lang="nl-BE" sz="2220" dirty="0" err="1"/>
              <a:t>around</a:t>
            </a:r>
            <a:endParaRPr dirty="0"/>
          </a:p>
          <a:p>
            <a:pPr marL="228600" lvl="0" indent="-87629" algn="l" rtl="0">
              <a:lnSpc>
                <a:spcPct val="90000"/>
              </a:lnSpc>
              <a:spcBef>
                <a:spcPts val="1000"/>
              </a:spcBef>
              <a:spcAft>
                <a:spcPts val="0"/>
              </a:spcAft>
              <a:buClr>
                <a:schemeClr val="dk1"/>
              </a:buClr>
              <a:buSzPts val="2220"/>
              <a:buNone/>
            </a:pPr>
            <a:endParaRPr sz="2220" dirty="0"/>
          </a:p>
        </p:txBody>
      </p:sp>
      <p:sp>
        <p:nvSpPr>
          <p:cNvPr id="382" name="Google Shape;382;p40"/>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6. Analyze the performance of both models (i)</a:t>
            </a:r>
            <a:endParaRPr/>
          </a:p>
        </p:txBody>
      </p:sp>
      <p:pic>
        <p:nvPicPr>
          <p:cNvPr id="383" name="Google Shape;383;p40"/>
          <p:cNvPicPr preferRelativeResize="0"/>
          <p:nvPr/>
        </p:nvPicPr>
        <p:blipFill rotWithShape="1">
          <a:blip r:embed="rId5">
            <a:alphaModFix/>
          </a:blip>
          <a:srcRect/>
          <a:stretch/>
        </p:blipFill>
        <p:spPr>
          <a:xfrm>
            <a:off x="870437" y="1210401"/>
            <a:ext cx="9268664" cy="3159375"/>
          </a:xfrm>
          <a:prstGeom prst="rect">
            <a:avLst/>
          </a:prstGeom>
          <a:noFill/>
          <a:ln>
            <a:noFill/>
          </a:ln>
        </p:spPr>
      </p:pic>
      <p:pic>
        <p:nvPicPr>
          <p:cNvPr id="3" name="slide 08">
            <a:hlinkClick r:id="" action="ppaction://media"/>
            <a:extLst>
              <a:ext uri="{FF2B5EF4-FFF2-40B4-BE49-F238E27FC236}">
                <a16:creationId xmlns:a16="http://schemas.microsoft.com/office/drawing/2014/main" id="{A77D5D42-791E-4DF0-90E8-A70A2C5C7B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89" name="Google Shape;389;p41"/>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28</a:t>
            </a:fld>
            <a:endParaRPr/>
          </a:p>
        </p:txBody>
      </p:sp>
      <p:sp>
        <p:nvSpPr>
          <p:cNvPr id="390" name="Google Shape;390;p41"/>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nl-BE" b="1"/>
              <a:t>Model 1</a:t>
            </a:r>
            <a:endParaRPr b="1"/>
          </a:p>
        </p:txBody>
      </p:sp>
      <p:sp>
        <p:nvSpPr>
          <p:cNvPr id="391" name="Google Shape;391;p41"/>
          <p:cNvSpPr txBox="1">
            <a:spLocks noGrp="1"/>
          </p:cNvSpPr>
          <p:nvPr>
            <p:ph type="body" idx="2"/>
          </p:nvPr>
        </p:nvSpPr>
        <p:spPr>
          <a:xfrm>
            <a:off x="6217200" y="1656000"/>
            <a:ext cx="5400000" cy="4464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nl-BE" b="1"/>
              <a:t>Model 2</a:t>
            </a:r>
            <a:endParaRPr b="1"/>
          </a:p>
        </p:txBody>
      </p:sp>
      <p:sp>
        <p:nvSpPr>
          <p:cNvPr id="392" name="Google Shape;392;p41"/>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6. Analyze the performance of both models (ii)</a:t>
            </a:r>
            <a:endParaRPr/>
          </a:p>
        </p:txBody>
      </p:sp>
      <p:pic>
        <p:nvPicPr>
          <p:cNvPr id="393" name="Google Shape;393;p41"/>
          <p:cNvPicPr preferRelativeResize="0"/>
          <p:nvPr/>
        </p:nvPicPr>
        <p:blipFill rotWithShape="1">
          <a:blip r:embed="rId5">
            <a:alphaModFix/>
          </a:blip>
          <a:srcRect/>
          <a:stretch/>
        </p:blipFill>
        <p:spPr>
          <a:xfrm>
            <a:off x="317215" y="2279487"/>
            <a:ext cx="5716547" cy="1528970"/>
          </a:xfrm>
          <a:prstGeom prst="rect">
            <a:avLst/>
          </a:prstGeom>
          <a:noFill/>
          <a:ln>
            <a:noFill/>
          </a:ln>
        </p:spPr>
      </p:pic>
      <p:pic>
        <p:nvPicPr>
          <p:cNvPr id="394" name="Google Shape;394;p41"/>
          <p:cNvPicPr preferRelativeResize="0"/>
          <p:nvPr/>
        </p:nvPicPr>
        <p:blipFill rotWithShape="1">
          <a:blip r:embed="rId6">
            <a:alphaModFix/>
          </a:blip>
          <a:srcRect/>
          <a:stretch/>
        </p:blipFill>
        <p:spPr>
          <a:xfrm>
            <a:off x="6251166" y="2272825"/>
            <a:ext cx="5754127" cy="1553216"/>
          </a:xfrm>
          <a:prstGeom prst="rect">
            <a:avLst/>
          </a:prstGeom>
          <a:noFill/>
          <a:ln>
            <a:noFill/>
          </a:ln>
        </p:spPr>
      </p:pic>
      <p:pic>
        <p:nvPicPr>
          <p:cNvPr id="395" name="Google Shape;395;p41"/>
          <p:cNvPicPr preferRelativeResize="0"/>
          <p:nvPr/>
        </p:nvPicPr>
        <p:blipFill rotWithShape="1">
          <a:blip r:embed="rId7">
            <a:alphaModFix/>
          </a:blip>
          <a:srcRect/>
          <a:stretch/>
        </p:blipFill>
        <p:spPr>
          <a:xfrm>
            <a:off x="317215" y="3844859"/>
            <a:ext cx="5739257" cy="1553215"/>
          </a:xfrm>
          <a:prstGeom prst="rect">
            <a:avLst/>
          </a:prstGeom>
          <a:noFill/>
          <a:ln>
            <a:noFill/>
          </a:ln>
        </p:spPr>
      </p:pic>
      <p:pic>
        <p:nvPicPr>
          <p:cNvPr id="396" name="Google Shape;396;p41"/>
          <p:cNvPicPr preferRelativeResize="0"/>
          <p:nvPr/>
        </p:nvPicPr>
        <p:blipFill rotWithShape="1">
          <a:blip r:embed="rId8">
            <a:alphaModFix/>
          </a:blip>
          <a:srcRect/>
          <a:stretch/>
        </p:blipFill>
        <p:spPr>
          <a:xfrm>
            <a:off x="6242375" y="3848210"/>
            <a:ext cx="5766891" cy="1553216"/>
          </a:xfrm>
          <a:prstGeom prst="rect">
            <a:avLst/>
          </a:prstGeom>
          <a:noFill/>
          <a:ln>
            <a:noFill/>
          </a:ln>
        </p:spPr>
      </p:pic>
      <p:sp>
        <p:nvSpPr>
          <p:cNvPr id="397" name="Google Shape;397;p41"/>
          <p:cNvSpPr txBox="1"/>
          <p:nvPr/>
        </p:nvSpPr>
        <p:spPr>
          <a:xfrm>
            <a:off x="317215" y="5677425"/>
            <a:ext cx="88537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BE" sz="1800">
                <a:solidFill>
                  <a:schemeClr val="dk1"/>
                </a:solidFill>
                <a:latin typeface="Arial"/>
                <a:ea typeface="Arial"/>
                <a:cs typeface="Arial"/>
                <a:sym typeface="Arial"/>
              </a:rPr>
              <a:t>1. original image - 2. perturbation - 3. perturbed image - 4. magnified perturbation (x2)</a:t>
            </a:r>
            <a:endParaRPr sz="1800">
              <a:solidFill>
                <a:schemeClr val="dk1"/>
              </a:solidFill>
              <a:latin typeface="Arial"/>
              <a:ea typeface="Arial"/>
              <a:cs typeface="Arial"/>
              <a:sym typeface="Arial"/>
            </a:endParaRPr>
          </a:p>
        </p:txBody>
      </p:sp>
      <p:pic>
        <p:nvPicPr>
          <p:cNvPr id="3" name="slide 09">
            <a:hlinkClick r:id="" action="ppaction://media"/>
            <a:extLst>
              <a:ext uri="{FF2B5EF4-FFF2-40B4-BE49-F238E27FC236}">
                <a16:creationId xmlns:a16="http://schemas.microsoft.com/office/drawing/2014/main" id="{2AD9C5FF-FB1F-4D3A-8D77-7E51077D27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403" name="Google Shape;403;p42"/>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29</a:t>
            </a:fld>
            <a:endParaRPr/>
          </a:p>
        </p:txBody>
      </p:sp>
      <p:sp>
        <p:nvSpPr>
          <p:cNvPr id="404" name="Google Shape;404;p42"/>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nl-BE" b="1" dirty="0"/>
              <a:t>Model 1 </a:t>
            </a:r>
            <a:r>
              <a:rPr lang="nl-BE" dirty="0" err="1"/>
              <a:t>generates</a:t>
            </a:r>
            <a:r>
              <a:rPr lang="nl-BE" dirty="0"/>
              <a:t> </a:t>
            </a:r>
            <a:r>
              <a:rPr lang="nl-BE" dirty="0" err="1"/>
              <a:t>larger</a:t>
            </a:r>
            <a:r>
              <a:rPr lang="nl-BE" dirty="0"/>
              <a:t> </a:t>
            </a:r>
            <a:r>
              <a:rPr lang="nl-BE" dirty="0" err="1"/>
              <a:t>perturbations</a:t>
            </a:r>
            <a:r>
              <a:rPr lang="nl-BE" dirty="0"/>
              <a:t> </a:t>
            </a:r>
            <a:r>
              <a:rPr lang="nl-BE" dirty="0" err="1"/>
              <a:t>than</a:t>
            </a:r>
            <a:r>
              <a:rPr lang="nl-BE" dirty="0"/>
              <a:t> </a:t>
            </a:r>
            <a:r>
              <a:rPr lang="nl-BE" b="1" dirty="0"/>
              <a:t>model 2</a:t>
            </a:r>
            <a:endParaRPr dirty="0"/>
          </a:p>
          <a:p>
            <a:pPr marL="228600" lvl="0" indent="-228600" algn="l" rtl="0">
              <a:lnSpc>
                <a:spcPct val="100000"/>
              </a:lnSpc>
              <a:spcBef>
                <a:spcPts val="1000"/>
              </a:spcBef>
              <a:spcAft>
                <a:spcPts val="0"/>
              </a:spcAft>
              <a:buClr>
                <a:schemeClr val="dk1"/>
              </a:buClr>
              <a:buSzPts val="2400"/>
              <a:buChar char="•"/>
            </a:pPr>
            <a:r>
              <a:rPr lang="nl-BE" b="1" dirty="0"/>
              <a:t>Model 1</a:t>
            </a:r>
            <a:r>
              <a:rPr lang="nl-BE" dirty="0"/>
              <a:t> </a:t>
            </a:r>
            <a:r>
              <a:rPr lang="nl-BE" dirty="0" err="1"/>
              <a:t>trained</a:t>
            </a:r>
            <a:r>
              <a:rPr lang="nl-BE" dirty="0"/>
              <a:t> on training set of </a:t>
            </a:r>
            <a:r>
              <a:rPr lang="nl-BE" dirty="0" err="1"/>
              <a:t>classifier</a:t>
            </a:r>
            <a:endParaRPr dirty="0"/>
          </a:p>
          <a:p>
            <a:pPr marL="228600" lvl="0" indent="-228600" algn="l" rtl="0">
              <a:lnSpc>
                <a:spcPct val="100000"/>
              </a:lnSpc>
              <a:spcBef>
                <a:spcPts val="1000"/>
              </a:spcBef>
              <a:spcAft>
                <a:spcPts val="0"/>
              </a:spcAft>
              <a:buClr>
                <a:schemeClr val="dk1"/>
              </a:buClr>
              <a:buSzPts val="2400"/>
              <a:buChar char="•"/>
            </a:pPr>
            <a:r>
              <a:rPr lang="nl-BE" dirty="0"/>
              <a:t>Trade-off </a:t>
            </a:r>
            <a:r>
              <a:rPr lang="nl-BE" dirty="0" err="1"/>
              <a:t>between</a:t>
            </a:r>
            <a:r>
              <a:rPr lang="nl-BE" dirty="0"/>
              <a:t> </a:t>
            </a:r>
            <a:r>
              <a:rPr lang="nl-BE" dirty="0" err="1"/>
              <a:t>normal</a:t>
            </a:r>
            <a:r>
              <a:rPr lang="nl-BE" dirty="0"/>
              <a:t> </a:t>
            </a:r>
            <a:r>
              <a:rPr lang="nl-BE" dirty="0" err="1"/>
              <a:t>loss</a:t>
            </a:r>
            <a:r>
              <a:rPr lang="nl-BE" dirty="0"/>
              <a:t> </a:t>
            </a:r>
            <a:r>
              <a:rPr lang="nl-BE" dirty="0" err="1"/>
              <a:t>and</a:t>
            </a:r>
            <a:r>
              <a:rPr lang="nl-BE" dirty="0"/>
              <a:t> </a:t>
            </a:r>
            <a:r>
              <a:rPr lang="nl-BE" dirty="0" err="1"/>
              <a:t>regularization</a:t>
            </a:r>
            <a:endParaRPr dirty="0"/>
          </a:p>
          <a:p>
            <a:pPr marL="228600" lvl="0" indent="-228600" algn="l" rtl="0">
              <a:lnSpc>
                <a:spcPct val="100000"/>
              </a:lnSpc>
              <a:spcBef>
                <a:spcPts val="1000"/>
              </a:spcBef>
              <a:spcAft>
                <a:spcPts val="0"/>
              </a:spcAft>
              <a:buClr>
                <a:schemeClr val="dk1"/>
              </a:buClr>
              <a:buSzPts val="2400"/>
              <a:buChar char="•"/>
            </a:pPr>
            <a:r>
              <a:rPr lang="nl-BE" dirty="0" err="1"/>
              <a:t>Explanation</a:t>
            </a:r>
            <a:r>
              <a:rPr lang="nl-BE" dirty="0"/>
              <a:t> </a:t>
            </a:r>
            <a:r>
              <a:rPr lang="nl-BE" dirty="0" err="1"/>
              <a:t>why</a:t>
            </a:r>
            <a:r>
              <a:rPr lang="nl-BE" dirty="0"/>
              <a:t> </a:t>
            </a:r>
            <a:r>
              <a:rPr lang="nl-BE" b="1" dirty="0"/>
              <a:t>model 1 </a:t>
            </a:r>
            <a:r>
              <a:rPr lang="nl-BE" dirty="0" err="1"/>
              <a:t>performs</a:t>
            </a:r>
            <a:r>
              <a:rPr lang="nl-BE" dirty="0"/>
              <a:t> </a:t>
            </a:r>
            <a:r>
              <a:rPr lang="nl-BE" dirty="0" err="1"/>
              <a:t>better</a:t>
            </a:r>
            <a:r>
              <a:rPr lang="nl-BE" dirty="0"/>
              <a:t> on separate test set</a:t>
            </a:r>
            <a:endParaRPr dirty="0"/>
          </a:p>
        </p:txBody>
      </p:sp>
      <p:sp>
        <p:nvSpPr>
          <p:cNvPr id="405" name="Google Shape;405;p42"/>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6. Analyze the performance of both models (iii)</a:t>
            </a:r>
            <a:endParaRPr/>
          </a:p>
        </p:txBody>
      </p:sp>
      <p:pic>
        <p:nvPicPr>
          <p:cNvPr id="406" name="Google Shape;406;p42"/>
          <p:cNvPicPr preferRelativeResize="0"/>
          <p:nvPr/>
        </p:nvPicPr>
        <p:blipFill rotWithShape="1">
          <a:blip r:embed="rId5">
            <a:alphaModFix/>
          </a:blip>
          <a:srcRect/>
          <a:stretch/>
        </p:blipFill>
        <p:spPr>
          <a:xfrm>
            <a:off x="6424849" y="1450730"/>
            <a:ext cx="5473081" cy="3508131"/>
          </a:xfrm>
          <a:prstGeom prst="rect">
            <a:avLst/>
          </a:prstGeom>
          <a:noFill/>
          <a:ln>
            <a:noFill/>
          </a:ln>
        </p:spPr>
      </p:pic>
      <p:pic>
        <p:nvPicPr>
          <p:cNvPr id="407" name="Google Shape;407;p42"/>
          <p:cNvPicPr preferRelativeResize="0"/>
          <p:nvPr/>
        </p:nvPicPr>
        <p:blipFill rotWithShape="1">
          <a:blip r:embed="rId6">
            <a:alphaModFix/>
          </a:blip>
          <a:srcRect/>
          <a:stretch/>
        </p:blipFill>
        <p:spPr>
          <a:xfrm>
            <a:off x="6720254" y="5148630"/>
            <a:ext cx="5029200" cy="276225"/>
          </a:xfrm>
          <a:prstGeom prst="rect">
            <a:avLst/>
          </a:prstGeom>
          <a:noFill/>
          <a:ln>
            <a:noFill/>
          </a:ln>
        </p:spPr>
      </p:pic>
      <p:pic>
        <p:nvPicPr>
          <p:cNvPr id="2" name="slide 10">
            <a:hlinkClick r:id="" action="ppaction://media"/>
            <a:extLst>
              <a:ext uri="{FF2B5EF4-FFF2-40B4-BE49-F238E27FC236}">
                <a16:creationId xmlns:a16="http://schemas.microsoft.com/office/drawing/2014/main" id="{6DB7EF11-B713-4798-BBFD-A97832FCF7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35" name="Google Shape;135;p16"/>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3</a:t>
            </a:fld>
            <a:endParaRPr/>
          </a:p>
        </p:txBody>
      </p:sp>
      <p:sp>
        <p:nvSpPr>
          <p:cNvPr id="136" name="Google Shape;136;p16"/>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Model Structure - VGG16</a:t>
            </a:r>
            <a:endParaRPr/>
          </a:p>
        </p:txBody>
      </p:sp>
      <p:pic>
        <p:nvPicPr>
          <p:cNvPr id="137" name="Google Shape;137;p16"/>
          <p:cNvPicPr preferRelativeResize="0"/>
          <p:nvPr/>
        </p:nvPicPr>
        <p:blipFill>
          <a:blip r:embed="rId5">
            <a:alphaModFix/>
          </a:blip>
          <a:stretch>
            <a:fillRect/>
          </a:stretch>
        </p:blipFill>
        <p:spPr>
          <a:xfrm>
            <a:off x="665538" y="1006632"/>
            <a:ext cx="10862123" cy="4546163"/>
          </a:xfrm>
          <a:prstGeom prst="rect">
            <a:avLst/>
          </a:prstGeom>
          <a:noFill/>
          <a:ln>
            <a:noFill/>
          </a:ln>
        </p:spPr>
      </p:pic>
      <p:pic>
        <p:nvPicPr>
          <p:cNvPr id="2" name="slide2_classfication">
            <a:hlinkClick r:id="" action="ppaction://media"/>
            <a:extLst>
              <a:ext uri="{FF2B5EF4-FFF2-40B4-BE49-F238E27FC236}">
                <a16:creationId xmlns:a16="http://schemas.microsoft.com/office/drawing/2014/main" id="{3F6FFE39-9E72-4326-A911-5FF5C4F8DC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48917"/>
            <a:ext cx="487363" cy="487363"/>
          </a:xfrm>
          <a:prstGeom prst="rect">
            <a:avLst/>
          </a:prstGeom>
        </p:spPr>
      </p:pic>
      <p:sp>
        <p:nvSpPr>
          <p:cNvPr id="3" name="Tekstvak 2">
            <a:extLst>
              <a:ext uri="{FF2B5EF4-FFF2-40B4-BE49-F238E27FC236}">
                <a16:creationId xmlns:a16="http://schemas.microsoft.com/office/drawing/2014/main" id="{8843B07A-E910-4DAB-B083-EC174B3302AD}"/>
              </a:ext>
            </a:extLst>
          </p:cNvPr>
          <p:cNvSpPr txBox="1"/>
          <p:nvPr/>
        </p:nvSpPr>
        <p:spPr>
          <a:xfrm>
            <a:off x="944225" y="5253935"/>
            <a:ext cx="10672974" cy="738664"/>
          </a:xfrm>
          <a:prstGeom prst="rect">
            <a:avLst/>
          </a:prstGeom>
          <a:noFill/>
        </p:spPr>
        <p:txBody>
          <a:bodyPr wrap="square" rtlCol="0">
            <a:spAutoFit/>
          </a:bodyPr>
          <a:lstStyle/>
          <a:p>
            <a:pPr marL="285750" indent="-285750">
              <a:buFontTx/>
              <a:buChar char="-"/>
            </a:pPr>
            <a:r>
              <a:rPr lang="en-US" dirty="0"/>
              <a:t>Pretrained network: all VGG16 pretrained weights (ImageNet) frozen since these represent general features which can be reused,   except conv5 (initialized with ImageNet, but not frozen such that further finetuning is possible)</a:t>
            </a:r>
          </a:p>
          <a:p>
            <a:pPr marL="285750" indent="-285750">
              <a:buFontTx/>
              <a:buChar char="-"/>
            </a:pPr>
            <a:r>
              <a:rPr lang="en-US" dirty="0"/>
              <a:t>Final layer to generate binary output is a sigmoid activation layer</a:t>
            </a:r>
            <a:endParaRPr lang="en-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413" name="Google Shape;413;p43"/>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30</a:t>
            </a:fld>
            <a:endParaRPr/>
          </a:p>
        </p:txBody>
      </p:sp>
      <p:sp>
        <p:nvSpPr>
          <p:cNvPr id="414" name="Google Shape;414;p43"/>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6. Analyze the performance of both models (iv)</a:t>
            </a:r>
            <a:endParaRPr/>
          </a:p>
        </p:txBody>
      </p:sp>
      <p:pic>
        <p:nvPicPr>
          <p:cNvPr id="415" name="Google Shape;415;p43"/>
          <p:cNvPicPr preferRelativeResize="0"/>
          <p:nvPr/>
        </p:nvPicPr>
        <p:blipFill rotWithShape="1">
          <a:blip r:embed="rId5">
            <a:alphaModFix/>
          </a:blip>
          <a:srcRect/>
          <a:stretch/>
        </p:blipFill>
        <p:spPr>
          <a:xfrm>
            <a:off x="6158401" y="1719627"/>
            <a:ext cx="5912949" cy="3309323"/>
          </a:xfrm>
          <a:prstGeom prst="rect">
            <a:avLst/>
          </a:prstGeom>
          <a:noFill/>
          <a:ln>
            <a:noFill/>
          </a:ln>
        </p:spPr>
      </p:pic>
      <p:pic>
        <p:nvPicPr>
          <p:cNvPr id="416" name="Google Shape;416;p43"/>
          <p:cNvPicPr preferRelativeResize="0"/>
          <p:nvPr/>
        </p:nvPicPr>
        <p:blipFill rotWithShape="1">
          <a:blip r:embed="rId6">
            <a:alphaModFix/>
          </a:blip>
          <a:srcRect/>
          <a:stretch/>
        </p:blipFill>
        <p:spPr>
          <a:xfrm>
            <a:off x="147285" y="1719623"/>
            <a:ext cx="5912949" cy="3313177"/>
          </a:xfrm>
          <a:prstGeom prst="rect">
            <a:avLst/>
          </a:prstGeom>
          <a:noFill/>
          <a:ln>
            <a:noFill/>
          </a:ln>
        </p:spPr>
      </p:pic>
      <p:sp>
        <p:nvSpPr>
          <p:cNvPr id="417" name="Google Shape;417;p43"/>
          <p:cNvSpPr txBox="1"/>
          <p:nvPr/>
        </p:nvSpPr>
        <p:spPr>
          <a:xfrm>
            <a:off x="147285" y="5492759"/>
            <a:ext cx="88537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BE" sz="1800">
                <a:solidFill>
                  <a:schemeClr val="dk1"/>
                </a:solidFill>
                <a:latin typeface="Arial"/>
                <a:ea typeface="Arial"/>
                <a:cs typeface="Arial"/>
                <a:sym typeface="Arial"/>
              </a:rPr>
              <a:t>1. original image - 2. perturbation - 3. perturbed image - 4. magnified perturbation (x2)</a:t>
            </a:r>
            <a:endParaRPr sz="1800">
              <a:solidFill>
                <a:schemeClr val="dk1"/>
              </a:solidFill>
              <a:latin typeface="Arial"/>
              <a:ea typeface="Arial"/>
              <a:cs typeface="Arial"/>
              <a:sym typeface="Arial"/>
            </a:endParaRPr>
          </a:p>
        </p:txBody>
      </p:sp>
      <p:pic>
        <p:nvPicPr>
          <p:cNvPr id="2" name="slide 11">
            <a:hlinkClick r:id="" action="ppaction://media"/>
            <a:extLst>
              <a:ext uri="{FF2B5EF4-FFF2-40B4-BE49-F238E27FC236}">
                <a16:creationId xmlns:a16="http://schemas.microsoft.com/office/drawing/2014/main" id="{55CD8AF4-19D0-4D8B-8AE2-BBECAD2312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4"/>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423" name="Google Shape;423;p44"/>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31</a:t>
            </a:fld>
            <a:endParaRPr/>
          </a:p>
        </p:txBody>
      </p:sp>
      <p:sp>
        <p:nvSpPr>
          <p:cNvPr id="424" name="Google Shape;424;p44"/>
          <p:cNvSpPr txBox="1">
            <a:spLocks noGrp="1"/>
          </p:cNvSpPr>
          <p:nvPr>
            <p:ph type="body" idx="1"/>
          </p:nvPr>
        </p:nvSpPr>
        <p:spPr>
          <a:xfrm>
            <a:off x="576000" y="1656000"/>
            <a:ext cx="11144146" cy="4464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nl-BE" dirty="0" err="1"/>
              <a:t>Successful</a:t>
            </a:r>
            <a:r>
              <a:rPr lang="nl-BE" dirty="0"/>
              <a:t> </a:t>
            </a:r>
            <a:r>
              <a:rPr lang="nl-BE" dirty="0" err="1"/>
              <a:t>fooling</a:t>
            </a:r>
            <a:r>
              <a:rPr lang="nl-BE" dirty="0"/>
              <a:t> of </a:t>
            </a:r>
            <a:r>
              <a:rPr lang="nl-BE" dirty="0" err="1"/>
              <a:t>the</a:t>
            </a:r>
            <a:r>
              <a:rPr lang="nl-BE" dirty="0"/>
              <a:t> </a:t>
            </a:r>
            <a:r>
              <a:rPr lang="nl-BE" dirty="0" err="1"/>
              <a:t>classifier</a:t>
            </a:r>
            <a:r>
              <a:rPr lang="nl-BE" dirty="0"/>
              <a:t> </a:t>
            </a:r>
            <a:r>
              <a:rPr lang="nl-BE" dirty="0" err="1"/>
              <a:t>using</a:t>
            </a:r>
            <a:r>
              <a:rPr lang="nl-BE" dirty="0"/>
              <a:t> a </a:t>
            </a:r>
            <a:r>
              <a:rPr lang="nl-BE" dirty="0" err="1"/>
              <a:t>white</a:t>
            </a:r>
            <a:r>
              <a:rPr lang="nl-BE" dirty="0"/>
              <a:t>-box attack</a:t>
            </a:r>
            <a:endParaRPr dirty="0"/>
          </a:p>
          <a:p>
            <a:pPr marL="685800" lvl="1" indent="-228600" algn="l" rtl="0">
              <a:lnSpc>
                <a:spcPct val="90000"/>
              </a:lnSpc>
              <a:spcBef>
                <a:spcPts val="500"/>
              </a:spcBef>
              <a:spcAft>
                <a:spcPts val="0"/>
              </a:spcAft>
              <a:buClr>
                <a:schemeClr val="dk1"/>
              </a:buClr>
              <a:buSzPts val="2400"/>
              <a:buChar char="•"/>
            </a:pPr>
            <a:r>
              <a:rPr lang="nl-BE" dirty="0"/>
              <a:t>Drop in performance of 17% </a:t>
            </a:r>
            <a:r>
              <a:rPr lang="nl-BE" dirty="0" err="1"/>
              <a:t>and</a:t>
            </a:r>
            <a:r>
              <a:rPr lang="nl-BE" dirty="0"/>
              <a:t> 15%</a:t>
            </a:r>
            <a:endParaRPr dirty="0"/>
          </a:p>
          <a:p>
            <a:pPr marL="228600" lvl="0" indent="-228600" algn="l" rtl="0">
              <a:lnSpc>
                <a:spcPct val="90000"/>
              </a:lnSpc>
              <a:spcBef>
                <a:spcPts val="1000"/>
              </a:spcBef>
              <a:spcAft>
                <a:spcPts val="0"/>
              </a:spcAft>
              <a:buClr>
                <a:schemeClr val="dk1"/>
              </a:buClr>
              <a:buSzPts val="2400"/>
              <a:buChar char="•"/>
            </a:pPr>
            <a:r>
              <a:rPr lang="nl-BE" dirty="0" err="1"/>
              <a:t>Achieved</a:t>
            </a:r>
            <a:r>
              <a:rPr lang="nl-BE" dirty="0"/>
              <a:t> </a:t>
            </a:r>
            <a:r>
              <a:rPr lang="nl-BE" dirty="0" err="1"/>
              <a:t>by</a:t>
            </a:r>
            <a:r>
              <a:rPr lang="nl-BE" dirty="0"/>
              <a:t> </a:t>
            </a:r>
            <a:r>
              <a:rPr lang="nl-BE" dirty="0" err="1"/>
              <a:t>implementing</a:t>
            </a:r>
            <a:r>
              <a:rPr lang="nl-BE" dirty="0"/>
              <a:t> a light-</a:t>
            </a:r>
            <a:r>
              <a:rPr lang="nl-BE" dirty="0" err="1"/>
              <a:t>weight</a:t>
            </a:r>
            <a:r>
              <a:rPr lang="nl-BE" dirty="0"/>
              <a:t> </a:t>
            </a:r>
            <a:r>
              <a:rPr lang="nl-BE" dirty="0" err="1"/>
              <a:t>convolutional</a:t>
            </a:r>
            <a:r>
              <a:rPr lang="nl-BE" dirty="0"/>
              <a:t> encoder-decoder</a:t>
            </a:r>
            <a:endParaRPr dirty="0"/>
          </a:p>
          <a:p>
            <a:pPr marL="228600" lvl="0" indent="-228600" algn="l" rtl="0">
              <a:lnSpc>
                <a:spcPct val="90000"/>
              </a:lnSpc>
              <a:spcBef>
                <a:spcPts val="1000"/>
              </a:spcBef>
              <a:spcAft>
                <a:spcPts val="0"/>
              </a:spcAft>
              <a:buClr>
                <a:schemeClr val="dk1"/>
              </a:buClr>
              <a:buSzPts val="2400"/>
              <a:buChar char="•"/>
            </a:pPr>
            <a:r>
              <a:rPr lang="nl-BE" dirty="0" err="1"/>
              <a:t>Difference</a:t>
            </a:r>
            <a:r>
              <a:rPr lang="nl-BE" dirty="0"/>
              <a:t> </a:t>
            </a:r>
            <a:r>
              <a:rPr lang="nl-BE" dirty="0" err="1"/>
              <a:t>when</a:t>
            </a:r>
            <a:r>
              <a:rPr lang="nl-BE" dirty="0"/>
              <a:t> training on training or test set of </a:t>
            </a:r>
            <a:r>
              <a:rPr lang="nl-BE" dirty="0" err="1"/>
              <a:t>the</a:t>
            </a:r>
            <a:r>
              <a:rPr lang="nl-BE" dirty="0"/>
              <a:t> </a:t>
            </a:r>
            <a:r>
              <a:rPr lang="nl-BE" dirty="0" err="1"/>
              <a:t>classifier</a:t>
            </a:r>
            <a:endParaRPr dirty="0"/>
          </a:p>
          <a:p>
            <a:pPr marL="228600" lvl="0" indent="-228600" algn="l" rtl="0">
              <a:lnSpc>
                <a:spcPct val="90000"/>
              </a:lnSpc>
              <a:spcBef>
                <a:spcPts val="1000"/>
              </a:spcBef>
              <a:spcAft>
                <a:spcPts val="0"/>
              </a:spcAft>
              <a:buClr>
                <a:schemeClr val="dk1"/>
              </a:buClr>
              <a:buSzPts val="2400"/>
              <a:buChar char="•"/>
            </a:pPr>
            <a:r>
              <a:rPr lang="nl-BE" dirty="0" err="1"/>
              <a:t>Showed</a:t>
            </a:r>
            <a:r>
              <a:rPr lang="nl-BE" dirty="0"/>
              <a:t> </a:t>
            </a:r>
            <a:r>
              <a:rPr lang="nl-BE" dirty="0" err="1"/>
              <a:t>some</a:t>
            </a:r>
            <a:r>
              <a:rPr lang="nl-BE" dirty="0"/>
              <a:t> </a:t>
            </a:r>
            <a:r>
              <a:rPr lang="nl-BE" dirty="0" err="1"/>
              <a:t>weaknesses</a:t>
            </a:r>
            <a:r>
              <a:rPr lang="nl-BE" dirty="0"/>
              <a:t> of </a:t>
            </a:r>
            <a:r>
              <a:rPr lang="nl-BE" dirty="0" err="1"/>
              <a:t>the</a:t>
            </a:r>
            <a:r>
              <a:rPr lang="nl-BE" dirty="0"/>
              <a:t> </a:t>
            </a:r>
            <a:r>
              <a:rPr lang="nl-BE" dirty="0" err="1"/>
              <a:t>pretrained</a:t>
            </a:r>
            <a:r>
              <a:rPr lang="nl-BE" dirty="0"/>
              <a:t> </a:t>
            </a:r>
            <a:r>
              <a:rPr lang="nl-BE" dirty="0" err="1"/>
              <a:t>classifier</a:t>
            </a:r>
            <a:endParaRPr dirty="0"/>
          </a:p>
          <a:p>
            <a:pPr marL="685800" lvl="1" indent="-228600" algn="l" rtl="0">
              <a:lnSpc>
                <a:spcPct val="90000"/>
              </a:lnSpc>
              <a:spcBef>
                <a:spcPts val="500"/>
              </a:spcBef>
              <a:spcAft>
                <a:spcPts val="0"/>
              </a:spcAft>
              <a:buClr>
                <a:schemeClr val="dk1"/>
              </a:buClr>
              <a:buSzPts val="2400"/>
              <a:buChar char="•"/>
            </a:pPr>
            <a:r>
              <a:rPr lang="nl-BE" dirty="0" err="1"/>
              <a:t>Perturbed</a:t>
            </a:r>
            <a:r>
              <a:rPr lang="nl-BE" dirty="0"/>
              <a:t> images </a:t>
            </a:r>
            <a:r>
              <a:rPr lang="nl-BE" dirty="0" err="1"/>
              <a:t>can</a:t>
            </a:r>
            <a:r>
              <a:rPr lang="nl-BE" dirty="0"/>
              <a:t> </a:t>
            </a:r>
            <a:r>
              <a:rPr lang="nl-BE" dirty="0" err="1"/>
              <a:t>be</a:t>
            </a:r>
            <a:r>
              <a:rPr lang="nl-BE" dirty="0"/>
              <a:t> </a:t>
            </a:r>
            <a:r>
              <a:rPr lang="nl-BE" dirty="0" err="1"/>
              <a:t>used</a:t>
            </a:r>
            <a:r>
              <a:rPr lang="nl-BE" dirty="0"/>
              <a:t> as </a:t>
            </a:r>
            <a:r>
              <a:rPr lang="nl-BE" dirty="0" err="1"/>
              <a:t>additional</a:t>
            </a:r>
            <a:r>
              <a:rPr lang="nl-BE" dirty="0"/>
              <a:t> training data</a:t>
            </a:r>
            <a:endParaRPr dirty="0"/>
          </a:p>
          <a:p>
            <a:pPr marL="228600" lvl="0" indent="-228600" algn="l" rtl="0">
              <a:lnSpc>
                <a:spcPct val="90000"/>
              </a:lnSpc>
              <a:spcBef>
                <a:spcPts val="1000"/>
              </a:spcBef>
              <a:spcAft>
                <a:spcPts val="0"/>
              </a:spcAft>
              <a:buClr>
                <a:schemeClr val="dk1"/>
              </a:buClr>
              <a:buSzPts val="2400"/>
              <a:buChar char="•"/>
            </a:pPr>
            <a:r>
              <a:rPr lang="nl-BE" dirty="0" err="1"/>
              <a:t>If</a:t>
            </a:r>
            <a:r>
              <a:rPr lang="nl-BE" dirty="0"/>
              <a:t> more time </a:t>
            </a:r>
            <a:r>
              <a:rPr lang="nl-BE" dirty="0" err="1"/>
              <a:t>available</a:t>
            </a:r>
            <a:endParaRPr dirty="0"/>
          </a:p>
          <a:p>
            <a:pPr marL="685800" lvl="1" indent="-228600" algn="l" rtl="0">
              <a:lnSpc>
                <a:spcPct val="90000"/>
              </a:lnSpc>
              <a:spcBef>
                <a:spcPts val="500"/>
              </a:spcBef>
              <a:spcAft>
                <a:spcPts val="0"/>
              </a:spcAft>
              <a:buClr>
                <a:schemeClr val="dk1"/>
              </a:buClr>
              <a:buSzPts val="2400"/>
              <a:buChar char="•"/>
            </a:pPr>
            <a:r>
              <a:rPr lang="nl-BE" dirty="0" err="1"/>
              <a:t>Exploring</a:t>
            </a:r>
            <a:r>
              <a:rPr lang="nl-BE" dirty="0"/>
              <a:t> of different types of encoder-decoders</a:t>
            </a:r>
            <a:endParaRPr dirty="0"/>
          </a:p>
          <a:p>
            <a:pPr marL="685800" lvl="1" indent="-228600" algn="l" rtl="0">
              <a:lnSpc>
                <a:spcPct val="90000"/>
              </a:lnSpc>
              <a:spcBef>
                <a:spcPts val="500"/>
              </a:spcBef>
              <a:spcAft>
                <a:spcPts val="0"/>
              </a:spcAft>
              <a:buClr>
                <a:schemeClr val="dk1"/>
              </a:buClr>
              <a:buSzPts val="2400"/>
              <a:buChar char="•"/>
            </a:pPr>
            <a:r>
              <a:rPr lang="nl-BE" dirty="0" err="1"/>
              <a:t>Exploring</a:t>
            </a:r>
            <a:r>
              <a:rPr lang="nl-BE" dirty="0"/>
              <a:t> effect of </a:t>
            </a:r>
            <a:r>
              <a:rPr lang="nl-BE" dirty="0" err="1"/>
              <a:t>defining</a:t>
            </a:r>
            <a:r>
              <a:rPr lang="nl-BE" dirty="0"/>
              <a:t> a more complex encoder-decoder, e.g. skip </a:t>
            </a:r>
            <a:r>
              <a:rPr lang="nl-BE" dirty="0" err="1"/>
              <a:t>connections</a:t>
            </a:r>
            <a:endParaRPr dirty="0"/>
          </a:p>
        </p:txBody>
      </p:sp>
      <p:sp>
        <p:nvSpPr>
          <p:cNvPr id="425" name="Google Shape;425;p44"/>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7. Conclusion </a:t>
            </a:r>
            <a:endParaRPr/>
          </a:p>
        </p:txBody>
      </p:sp>
      <p:pic>
        <p:nvPicPr>
          <p:cNvPr id="2" name="slide 12">
            <a:hlinkClick r:id="" action="ppaction://media"/>
            <a:extLst>
              <a:ext uri="{FF2B5EF4-FFF2-40B4-BE49-F238E27FC236}">
                <a16:creationId xmlns:a16="http://schemas.microsoft.com/office/drawing/2014/main" id="{B41B6F33-EB67-40C0-B08A-51409B99F2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595"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579120" y="510988"/>
            <a:ext cx="11039793" cy="518442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6000"/>
              <a:buFont typeface="Arial"/>
              <a:buNone/>
            </a:pPr>
            <a:r>
              <a:rPr lang="nl-BE" dirty="0"/>
              <a:t>1. </a:t>
            </a:r>
            <a:r>
              <a:rPr lang="nl-BE" dirty="0" err="1"/>
              <a:t>Classification</a:t>
            </a:r>
            <a:r>
              <a:rPr lang="nl-BE" dirty="0"/>
              <a:t> </a:t>
            </a:r>
            <a:r>
              <a:rPr lang="nl-BE" dirty="0" err="1"/>
              <a:t>task</a:t>
            </a:r>
            <a:br>
              <a:rPr lang="nl-BE" dirty="0"/>
            </a:br>
            <a:r>
              <a:rPr lang="nl-BE" dirty="0"/>
              <a:t>2. </a:t>
            </a:r>
            <a:r>
              <a:rPr lang="nl-BE" dirty="0" err="1"/>
              <a:t>Binary</a:t>
            </a:r>
            <a:r>
              <a:rPr lang="nl-BE" dirty="0"/>
              <a:t> </a:t>
            </a:r>
            <a:r>
              <a:rPr lang="nl-BE" dirty="0" err="1"/>
              <a:t>segmentation</a:t>
            </a:r>
            <a:br>
              <a:rPr lang="nl-BE" dirty="0"/>
            </a:br>
            <a:r>
              <a:rPr lang="nl-BE" dirty="0"/>
              <a:t>(</a:t>
            </a:r>
            <a:r>
              <a:rPr lang="nl-BE" dirty="0" err="1"/>
              <a:t>Semantic</a:t>
            </a:r>
            <a:r>
              <a:rPr lang="nl-BE" dirty="0"/>
              <a:t> </a:t>
            </a:r>
            <a:r>
              <a:rPr lang="nl-BE" dirty="0" err="1"/>
              <a:t>segmentation</a:t>
            </a:r>
            <a:r>
              <a:rPr lang="nl-BE" dirty="0"/>
              <a:t>)</a:t>
            </a:r>
            <a:br>
              <a:rPr lang="nl-BE" dirty="0"/>
            </a:br>
            <a:r>
              <a:rPr lang="nl-BE" dirty="0"/>
              <a:t>4. </a:t>
            </a:r>
            <a:r>
              <a:rPr lang="nl-BE" dirty="0" err="1"/>
              <a:t>Adversarial</a:t>
            </a:r>
            <a:r>
              <a:rPr lang="nl-BE" dirty="0"/>
              <a:t> </a:t>
            </a:r>
            <a:r>
              <a:rPr lang="nl-BE" dirty="0" err="1"/>
              <a:t>examples</a:t>
            </a:r>
            <a:endParaRPr dirty="0"/>
          </a:p>
        </p:txBody>
      </p:sp>
      <p:sp>
        <p:nvSpPr>
          <p:cNvPr id="307" name="Google Shape;307;p32"/>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308" name="Google Shape;308;p32"/>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32</a:t>
            </a:fld>
            <a:endParaRPr/>
          </a:p>
        </p:txBody>
      </p:sp>
      <p:pic>
        <p:nvPicPr>
          <p:cNvPr id="3" name="last">
            <a:hlinkClick r:id="" action="ppaction://media"/>
            <a:extLst>
              <a:ext uri="{FF2B5EF4-FFF2-40B4-BE49-F238E27FC236}">
                <a16:creationId xmlns:a16="http://schemas.microsoft.com/office/drawing/2014/main" id="{A1C9A0A2-8BE3-4288-AD82-A8CA55CD0F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22637"/>
            <a:ext cx="487363" cy="487363"/>
          </a:xfrm>
          <a:prstGeom prst="rect">
            <a:avLst/>
          </a:prstGeom>
        </p:spPr>
      </p:pic>
    </p:spTree>
    <p:extLst>
      <p:ext uri="{BB962C8B-B14F-4D97-AF65-F5344CB8AC3E}">
        <p14:creationId xmlns:p14="http://schemas.microsoft.com/office/powerpoint/2010/main" val="24818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44" name="Google Shape;144;p17"/>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4</a:t>
            </a:fld>
            <a:endParaRPr/>
          </a:p>
        </p:txBody>
      </p:sp>
      <p:sp>
        <p:nvSpPr>
          <p:cNvPr id="145" name="Google Shape;145;p17"/>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AutoNum type="arabicPeriod"/>
            </a:pPr>
            <a:r>
              <a:rPr lang="nl-BE"/>
              <a:t>Resize to (224, 224, 3)</a:t>
            </a:r>
            <a:endParaRPr/>
          </a:p>
          <a:p>
            <a:pPr marL="457200" lvl="0" indent="-381000" algn="l" rtl="0">
              <a:spcBef>
                <a:spcPts val="1000"/>
              </a:spcBef>
              <a:spcAft>
                <a:spcPts val="0"/>
              </a:spcAft>
              <a:buSzPts val="2400"/>
              <a:buAutoNum type="arabicPeriod"/>
            </a:pPr>
            <a:r>
              <a:rPr lang="nl-BE"/>
              <a:t>Augmentation</a:t>
            </a:r>
            <a:endParaRPr/>
          </a:p>
          <a:p>
            <a:pPr marL="914400" lvl="1" indent="-342900" algn="l" rtl="0">
              <a:spcBef>
                <a:spcPts val="500"/>
              </a:spcBef>
              <a:spcAft>
                <a:spcPts val="0"/>
              </a:spcAft>
              <a:buSzPts val="1800"/>
              <a:buAutoNum type="alphaLcPeriod"/>
            </a:pPr>
            <a:r>
              <a:rPr lang="nl-BE"/>
              <a:t>Rescale to (0,1)</a:t>
            </a:r>
            <a:endParaRPr/>
          </a:p>
          <a:p>
            <a:pPr marL="914400" lvl="1" indent="-342900" algn="l" rtl="0">
              <a:spcBef>
                <a:spcPts val="500"/>
              </a:spcBef>
              <a:spcAft>
                <a:spcPts val="0"/>
              </a:spcAft>
              <a:buSzPts val="1800"/>
              <a:buAutoNum type="alphaLcPeriod"/>
            </a:pPr>
            <a:r>
              <a:rPr lang="nl-BE"/>
              <a:t>Shear (0, 0.2)</a:t>
            </a:r>
            <a:endParaRPr/>
          </a:p>
          <a:p>
            <a:pPr marL="914400" lvl="1" indent="-342900" algn="l" rtl="0">
              <a:spcBef>
                <a:spcPts val="500"/>
              </a:spcBef>
              <a:spcAft>
                <a:spcPts val="0"/>
              </a:spcAft>
              <a:buSzPts val="1800"/>
              <a:buAutoNum type="alphaLcPeriod"/>
            </a:pPr>
            <a:r>
              <a:rPr lang="nl-BE"/>
              <a:t>Zoom (0, 0.2)</a:t>
            </a:r>
            <a:endParaRPr/>
          </a:p>
          <a:p>
            <a:pPr marL="457200" lvl="0" indent="-381000" algn="l" rtl="0">
              <a:spcBef>
                <a:spcPts val="1000"/>
              </a:spcBef>
              <a:spcAft>
                <a:spcPts val="0"/>
              </a:spcAft>
              <a:buSzPts val="2400"/>
              <a:buAutoNum type="arabicPeriod"/>
            </a:pPr>
            <a:r>
              <a:rPr lang="nl-BE"/>
              <a:t>Data generators with batch size 16</a:t>
            </a:r>
            <a:endParaRPr/>
          </a:p>
        </p:txBody>
      </p:sp>
      <p:sp>
        <p:nvSpPr>
          <p:cNvPr id="146" name="Google Shape;146;p17"/>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Data Pre-processing</a:t>
            </a:r>
            <a:endParaRPr/>
          </a:p>
        </p:txBody>
      </p:sp>
      <p:pic>
        <p:nvPicPr>
          <p:cNvPr id="147" name="Google Shape;147;p17"/>
          <p:cNvPicPr preferRelativeResize="0"/>
          <p:nvPr/>
        </p:nvPicPr>
        <p:blipFill>
          <a:blip r:embed="rId5">
            <a:alphaModFix/>
          </a:blip>
          <a:stretch>
            <a:fillRect/>
          </a:stretch>
        </p:blipFill>
        <p:spPr>
          <a:xfrm>
            <a:off x="6701975" y="809099"/>
            <a:ext cx="4556762" cy="4546164"/>
          </a:xfrm>
          <a:prstGeom prst="rect">
            <a:avLst/>
          </a:prstGeom>
          <a:noFill/>
          <a:ln>
            <a:noFill/>
          </a:ln>
        </p:spPr>
      </p:pic>
      <p:pic>
        <p:nvPicPr>
          <p:cNvPr id="3" name="slide3_classfication">
            <a:hlinkClick r:id="" action="ppaction://media"/>
            <a:extLst>
              <a:ext uri="{FF2B5EF4-FFF2-40B4-BE49-F238E27FC236}">
                <a16:creationId xmlns:a16="http://schemas.microsoft.com/office/drawing/2014/main" id="{8A44BDB8-6910-4DD1-99D6-0D6B63D8AB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54" name="Google Shape;154;p18"/>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5</a:t>
            </a:fld>
            <a:endParaRPr/>
          </a:p>
        </p:txBody>
      </p:sp>
      <p:sp>
        <p:nvSpPr>
          <p:cNvPr id="155" name="Google Shape;155;p18"/>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nl-BE"/>
              <a:t>40 epochs with early stopping</a:t>
            </a:r>
            <a:endParaRPr/>
          </a:p>
          <a:p>
            <a:pPr marL="457200" lvl="0" indent="-342900" algn="l" rtl="0">
              <a:lnSpc>
                <a:spcPct val="100000"/>
              </a:lnSpc>
              <a:spcBef>
                <a:spcPts val="0"/>
              </a:spcBef>
              <a:spcAft>
                <a:spcPts val="0"/>
              </a:spcAft>
              <a:buSzPts val="1800"/>
              <a:buChar char="●"/>
            </a:pPr>
            <a:r>
              <a:rPr lang="nl-BE"/>
              <a:t>Pre-trained model with frozen weights for vgg layers</a:t>
            </a:r>
            <a:endParaRPr/>
          </a:p>
          <a:p>
            <a:pPr marL="457200" lvl="0" indent="-342900" algn="l" rtl="0">
              <a:lnSpc>
                <a:spcPct val="100000"/>
              </a:lnSpc>
              <a:spcBef>
                <a:spcPts val="0"/>
              </a:spcBef>
              <a:spcAft>
                <a:spcPts val="0"/>
              </a:spcAft>
              <a:buSzPts val="1800"/>
              <a:buChar char="●"/>
            </a:pPr>
            <a:r>
              <a:rPr lang="nl-BE"/>
              <a:t>Trained-from-scratch model with all trainable weights</a:t>
            </a:r>
            <a:endParaRPr/>
          </a:p>
          <a:p>
            <a:pPr marL="0" lvl="0" indent="0" algn="l" rtl="0">
              <a:lnSpc>
                <a:spcPct val="100000"/>
              </a:lnSpc>
              <a:spcBef>
                <a:spcPts val="0"/>
              </a:spcBef>
              <a:spcAft>
                <a:spcPts val="0"/>
              </a:spcAft>
              <a:buNone/>
            </a:pPr>
            <a:endParaRPr/>
          </a:p>
          <a:p>
            <a:pPr marL="457200" lvl="0" indent="-342900" algn="l" rtl="0">
              <a:spcBef>
                <a:spcPts val="0"/>
              </a:spcBef>
              <a:spcAft>
                <a:spcPts val="0"/>
              </a:spcAft>
              <a:buSzPts val="1800"/>
              <a:buChar char="●"/>
            </a:pPr>
            <a:r>
              <a:rPr lang="nl-BE"/>
              <a:t>Pre-trained model stopped after 7 epochs</a:t>
            </a:r>
            <a:endParaRPr/>
          </a:p>
          <a:p>
            <a:pPr marL="457200" lvl="0" indent="-342900" algn="l" rtl="0">
              <a:spcBef>
                <a:spcPts val="0"/>
              </a:spcBef>
              <a:spcAft>
                <a:spcPts val="0"/>
              </a:spcAft>
              <a:buSzPts val="1800"/>
              <a:buChar char="●"/>
            </a:pPr>
            <a:r>
              <a:rPr lang="nl-BE"/>
              <a:t>Trained-from-scratch model stopped after 40 epochs</a:t>
            </a:r>
            <a:endParaRPr/>
          </a:p>
        </p:txBody>
      </p:sp>
      <p:sp>
        <p:nvSpPr>
          <p:cNvPr id="156" name="Google Shape;156;p18"/>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Training Phase</a:t>
            </a:r>
            <a:endParaRPr/>
          </a:p>
        </p:txBody>
      </p:sp>
      <p:pic>
        <p:nvPicPr>
          <p:cNvPr id="2" name="slide4_classfication">
            <a:hlinkClick r:id="" action="ppaction://media"/>
            <a:extLst>
              <a:ext uri="{FF2B5EF4-FFF2-40B4-BE49-F238E27FC236}">
                <a16:creationId xmlns:a16="http://schemas.microsoft.com/office/drawing/2014/main" id="{9663E795-343B-45E4-A16F-254818701B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63" name="Google Shape;163;p19"/>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6</a:t>
            </a:fld>
            <a:endParaRPr/>
          </a:p>
        </p:txBody>
      </p:sp>
      <p:sp>
        <p:nvSpPr>
          <p:cNvPr id="164" name="Google Shape;164;p19"/>
          <p:cNvSpPr txBox="1">
            <a:spLocks noGrp="1"/>
          </p:cNvSpPr>
          <p:nvPr>
            <p:ph type="body" idx="1"/>
          </p:nvPr>
        </p:nvSpPr>
        <p:spPr>
          <a:xfrm>
            <a:off x="1840800" y="5218300"/>
            <a:ext cx="3747600" cy="490800"/>
          </a:xfrm>
          <a:prstGeom prst="rect">
            <a:avLst/>
          </a:prstGeom>
          <a:noFill/>
          <a:ln>
            <a:noFill/>
          </a:ln>
        </p:spPr>
        <p:txBody>
          <a:bodyPr spcFirstLastPara="1" wrap="square" lIns="91425" tIns="45700" rIns="91425" bIns="45700" anchor="t" anchorCtr="0">
            <a:noAutofit/>
          </a:bodyPr>
          <a:lstStyle/>
          <a:p>
            <a:pPr marL="228600" lvl="0" indent="-76200" algn="ctr" rtl="0">
              <a:lnSpc>
                <a:spcPct val="100000"/>
              </a:lnSpc>
              <a:spcBef>
                <a:spcPts val="0"/>
              </a:spcBef>
              <a:spcAft>
                <a:spcPts val="0"/>
              </a:spcAft>
              <a:buClr>
                <a:schemeClr val="dk1"/>
              </a:buClr>
              <a:buSzPts val="2400"/>
              <a:buNone/>
            </a:pPr>
            <a:r>
              <a:rPr lang="nl-BE"/>
              <a:t>Pre-trained</a:t>
            </a:r>
            <a:endParaRPr/>
          </a:p>
        </p:txBody>
      </p:sp>
      <p:sp>
        <p:nvSpPr>
          <p:cNvPr id="165" name="Google Shape;165;p19"/>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Performance and Analysis </a:t>
            </a:r>
            <a:endParaRPr/>
          </a:p>
        </p:txBody>
      </p:sp>
      <p:grpSp>
        <p:nvGrpSpPr>
          <p:cNvPr id="166" name="Google Shape;166;p19"/>
          <p:cNvGrpSpPr/>
          <p:nvPr/>
        </p:nvGrpSpPr>
        <p:grpSpPr>
          <a:xfrm>
            <a:off x="1515700" y="1621050"/>
            <a:ext cx="9162535" cy="3615911"/>
            <a:chOff x="1515700" y="1621050"/>
            <a:chExt cx="9162535" cy="3615911"/>
          </a:xfrm>
        </p:grpSpPr>
        <p:pic>
          <p:nvPicPr>
            <p:cNvPr id="167" name="Google Shape;167;p19"/>
            <p:cNvPicPr preferRelativeResize="0"/>
            <p:nvPr/>
          </p:nvPicPr>
          <p:blipFill>
            <a:blip r:embed="rId5">
              <a:alphaModFix/>
            </a:blip>
            <a:stretch>
              <a:fillRect/>
            </a:stretch>
          </p:blipFill>
          <p:spPr>
            <a:xfrm>
              <a:off x="1515700" y="1621050"/>
              <a:ext cx="4072642" cy="3615911"/>
            </a:xfrm>
            <a:prstGeom prst="rect">
              <a:avLst/>
            </a:prstGeom>
            <a:noFill/>
            <a:ln>
              <a:noFill/>
            </a:ln>
          </p:spPr>
        </p:pic>
        <p:pic>
          <p:nvPicPr>
            <p:cNvPr id="168" name="Google Shape;168;p19"/>
            <p:cNvPicPr preferRelativeResize="0"/>
            <p:nvPr/>
          </p:nvPicPr>
          <p:blipFill>
            <a:blip r:embed="rId6">
              <a:alphaModFix/>
            </a:blip>
            <a:stretch>
              <a:fillRect/>
            </a:stretch>
          </p:blipFill>
          <p:spPr>
            <a:xfrm>
              <a:off x="6597281" y="1621050"/>
              <a:ext cx="4080954" cy="3615911"/>
            </a:xfrm>
            <a:prstGeom prst="rect">
              <a:avLst/>
            </a:prstGeom>
            <a:noFill/>
            <a:ln>
              <a:noFill/>
            </a:ln>
          </p:spPr>
        </p:pic>
      </p:grpSp>
      <p:sp>
        <p:nvSpPr>
          <p:cNvPr id="169" name="Google Shape;169;p19"/>
          <p:cNvSpPr txBox="1">
            <a:spLocks noGrp="1"/>
          </p:cNvSpPr>
          <p:nvPr>
            <p:ph type="body" idx="1"/>
          </p:nvPr>
        </p:nvSpPr>
        <p:spPr>
          <a:xfrm>
            <a:off x="6802225" y="5218300"/>
            <a:ext cx="3876000" cy="490800"/>
          </a:xfrm>
          <a:prstGeom prst="rect">
            <a:avLst/>
          </a:prstGeom>
          <a:noFill/>
          <a:ln>
            <a:noFill/>
          </a:ln>
        </p:spPr>
        <p:txBody>
          <a:bodyPr spcFirstLastPara="1" wrap="square" lIns="91425" tIns="45700" rIns="91425" bIns="45700" anchor="t" anchorCtr="0">
            <a:noAutofit/>
          </a:bodyPr>
          <a:lstStyle/>
          <a:p>
            <a:pPr marL="228600" lvl="0" indent="-76200" algn="ctr" rtl="0">
              <a:lnSpc>
                <a:spcPct val="100000"/>
              </a:lnSpc>
              <a:spcBef>
                <a:spcPts val="0"/>
              </a:spcBef>
              <a:spcAft>
                <a:spcPts val="0"/>
              </a:spcAft>
              <a:buClr>
                <a:schemeClr val="dk1"/>
              </a:buClr>
              <a:buSzPts val="2400"/>
              <a:buNone/>
            </a:pPr>
            <a:r>
              <a:rPr lang="nl-BE"/>
              <a:t>Trained-from-scratch</a:t>
            </a:r>
            <a:endParaRPr/>
          </a:p>
        </p:txBody>
      </p:sp>
      <p:pic>
        <p:nvPicPr>
          <p:cNvPr id="2" name="slide5_classfication">
            <a:hlinkClick r:id="" action="ppaction://media"/>
            <a:extLst>
              <a:ext uri="{FF2B5EF4-FFF2-40B4-BE49-F238E27FC236}">
                <a16:creationId xmlns:a16="http://schemas.microsoft.com/office/drawing/2014/main" id="{BD4FEB97-4D54-4FA4-B3E7-8ED06BB7BB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76" name="Google Shape;176;p20"/>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7</a:t>
            </a:fld>
            <a:endParaRPr/>
          </a:p>
        </p:txBody>
      </p:sp>
      <p:sp>
        <p:nvSpPr>
          <p:cNvPr id="177" name="Google Shape;177;p20"/>
          <p:cNvSpPr txBox="1">
            <a:spLocks noGrp="1"/>
          </p:cNvSpPr>
          <p:nvPr>
            <p:ph type="body" idx="1"/>
          </p:nvPr>
        </p:nvSpPr>
        <p:spPr>
          <a:xfrm>
            <a:off x="576000" y="1656000"/>
            <a:ext cx="5400000" cy="44640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Char char="•"/>
            </a:pPr>
            <a:r>
              <a:rPr lang="nl-BE"/>
              <a:t>Pre-trained model:</a:t>
            </a:r>
            <a:endParaRPr/>
          </a:p>
          <a:p>
            <a:pPr marL="914400" lvl="1" indent="-342900" algn="l" rtl="0">
              <a:lnSpc>
                <a:spcPct val="100000"/>
              </a:lnSpc>
              <a:spcBef>
                <a:spcPts val="0"/>
              </a:spcBef>
              <a:spcAft>
                <a:spcPts val="0"/>
              </a:spcAft>
              <a:buSzPts val="1800"/>
              <a:buChar char="•"/>
            </a:pPr>
            <a:r>
              <a:rPr lang="nl-BE"/>
              <a:t>0.8700 accuracy on test set</a:t>
            </a:r>
            <a:endParaRPr/>
          </a:p>
          <a:p>
            <a:pPr marL="914400" lvl="1" indent="-342900" algn="l" rtl="0">
              <a:lnSpc>
                <a:spcPct val="100000"/>
              </a:lnSpc>
              <a:spcBef>
                <a:spcPts val="0"/>
              </a:spcBef>
              <a:spcAft>
                <a:spcPts val="0"/>
              </a:spcAft>
              <a:buSzPts val="1800"/>
              <a:buChar char="•"/>
            </a:pPr>
            <a:r>
              <a:rPr lang="nl-BE"/>
              <a:t>True positive : 0.8019</a:t>
            </a:r>
            <a:endParaRPr/>
          </a:p>
          <a:p>
            <a:pPr marL="914400" lvl="1" indent="-342900" algn="l" rtl="0">
              <a:lnSpc>
                <a:spcPct val="100000"/>
              </a:lnSpc>
              <a:spcBef>
                <a:spcPts val="0"/>
              </a:spcBef>
              <a:spcAft>
                <a:spcPts val="0"/>
              </a:spcAft>
              <a:buSzPts val="1800"/>
              <a:buChar char="•"/>
            </a:pPr>
            <a:r>
              <a:rPr lang="nl-BE"/>
              <a:t>True negative: 0.9201</a:t>
            </a:r>
            <a:endParaRPr/>
          </a:p>
          <a:p>
            <a:pPr marL="457200" lvl="0" indent="-381000" algn="l" rtl="0">
              <a:spcBef>
                <a:spcPts val="0"/>
              </a:spcBef>
              <a:spcAft>
                <a:spcPts val="0"/>
              </a:spcAft>
              <a:buSzPts val="2400"/>
              <a:buChar char="•"/>
            </a:pPr>
            <a:r>
              <a:rPr lang="nl-BE"/>
              <a:t>Trained-from-scratch model:</a:t>
            </a:r>
            <a:endParaRPr/>
          </a:p>
          <a:p>
            <a:pPr marL="914400" lvl="1" indent="-342900" algn="l" rtl="0">
              <a:spcBef>
                <a:spcPts val="0"/>
              </a:spcBef>
              <a:spcAft>
                <a:spcPts val="0"/>
              </a:spcAft>
              <a:buSzPts val="1800"/>
              <a:buChar char="•"/>
            </a:pPr>
            <a:r>
              <a:rPr lang="nl-BE"/>
              <a:t>0.7380 accuracy on test set</a:t>
            </a:r>
            <a:endParaRPr/>
          </a:p>
          <a:p>
            <a:pPr marL="914400" lvl="1" indent="-342900" algn="l" rtl="0">
              <a:spcBef>
                <a:spcPts val="0"/>
              </a:spcBef>
              <a:spcAft>
                <a:spcPts val="0"/>
              </a:spcAft>
              <a:buSzPts val="1800"/>
              <a:buChar char="•"/>
            </a:pPr>
            <a:r>
              <a:rPr lang="nl-BE"/>
              <a:t>True positive : 0.5613</a:t>
            </a:r>
            <a:endParaRPr/>
          </a:p>
          <a:p>
            <a:pPr marL="914400" lvl="1" indent="-342900" algn="l" rtl="0">
              <a:spcBef>
                <a:spcPts val="0"/>
              </a:spcBef>
              <a:spcAft>
                <a:spcPts val="0"/>
              </a:spcAft>
              <a:buSzPts val="1800"/>
              <a:buChar char="•"/>
            </a:pPr>
            <a:r>
              <a:rPr lang="nl-BE"/>
              <a:t>True negative: 0.8681</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nl-BE"/>
              <a:t>Both are biased</a:t>
            </a:r>
            <a:endParaRPr/>
          </a:p>
          <a:p>
            <a:pPr marL="457200" lvl="0" indent="-342900" algn="l" rtl="0">
              <a:spcBef>
                <a:spcPts val="0"/>
              </a:spcBef>
              <a:spcAft>
                <a:spcPts val="0"/>
              </a:spcAft>
              <a:buSzPts val="1800"/>
              <a:buChar char="➔"/>
            </a:pPr>
            <a:r>
              <a:rPr lang="nl-BE"/>
              <a:t>Better accuracy and generalization on pre-trained model</a:t>
            </a:r>
            <a:endParaRPr/>
          </a:p>
        </p:txBody>
      </p:sp>
      <p:sp>
        <p:nvSpPr>
          <p:cNvPr id="178" name="Google Shape;178;p20"/>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Performance and Analysis</a:t>
            </a:r>
            <a:endParaRPr/>
          </a:p>
        </p:txBody>
      </p:sp>
      <p:pic>
        <p:nvPicPr>
          <p:cNvPr id="179" name="Google Shape;179;p20"/>
          <p:cNvPicPr preferRelativeResize="0"/>
          <p:nvPr/>
        </p:nvPicPr>
        <p:blipFill>
          <a:blip r:embed="rId5">
            <a:alphaModFix/>
          </a:blip>
          <a:stretch>
            <a:fillRect/>
          </a:stretch>
        </p:blipFill>
        <p:spPr>
          <a:xfrm>
            <a:off x="6765099" y="1844275"/>
            <a:ext cx="4719925" cy="4087475"/>
          </a:xfrm>
          <a:prstGeom prst="rect">
            <a:avLst/>
          </a:prstGeom>
          <a:noFill/>
          <a:ln>
            <a:noFill/>
          </a:ln>
        </p:spPr>
      </p:pic>
      <p:pic>
        <p:nvPicPr>
          <p:cNvPr id="2" name="slide6_classfication">
            <a:hlinkClick r:id="" action="ppaction://media"/>
            <a:extLst>
              <a:ext uri="{FF2B5EF4-FFF2-40B4-BE49-F238E27FC236}">
                <a16:creationId xmlns:a16="http://schemas.microsoft.com/office/drawing/2014/main" id="{583D580E-F469-4C6F-8558-5038226BD2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579120" y="510988"/>
            <a:ext cx="11039793" cy="518442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6000"/>
              <a:buFont typeface="Arial"/>
              <a:buNone/>
            </a:pPr>
            <a:r>
              <a:rPr lang="nl-BE" dirty="0" err="1"/>
              <a:t>Binary</a:t>
            </a:r>
            <a:r>
              <a:rPr lang="nl-BE" dirty="0"/>
              <a:t> </a:t>
            </a:r>
            <a:r>
              <a:rPr lang="nl-BE" dirty="0" err="1"/>
              <a:t>segmentation</a:t>
            </a:r>
            <a:r>
              <a:rPr lang="nl-BE" dirty="0"/>
              <a:t> </a:t>
            </a:r>
            <a:r>
              <a:rPr lang="nl-BE" dirty="0" err="1"/>
              <a:t>task</a:t>
            </a:r>
            <a:endParaRPr dirty="0"/>
          </a:p>
        </p:txBody>
      </p:sp>
      <p:sp>
        <p:nvSpPr>
          <p:cNvPr id="186" name="Google Shape;186;p21"/>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87" name="Google Shape;187;p21"/>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nl-BE"/>
              <a:t>8</a:t>
            </a:fld>
            <a:endParaRPr/>
          </a:p>
        </p:txBody>
      </p:sp>
      <p:pic>
        <p:nvPicPr>
          <p:cNvPr id="2" name="Slide 11 - Seg intro">
            <a:hlinkClick r:id="" action="ppaction://media"/>
            <a:extLst>
              <a:ext uri="{FF2B5EF4-FFF2-40B4-BE49-F238E27FC236}">
                <a16:creationId xmlns:a16="http://schemas.microsoft.com/office/drawing/2014/main" id="{1798C1E5-15BA-423E-A430-1794F6F12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573663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ftr" idx="11"/>
          </p:nvPr>
        </p:nvSpPr>
        <p:spPr>
          <a:xfrm>
            <a:off x="6033600" y="6210000"/>
            <a:ext cx="4993200" cy="648000"/>
          </a:xfrm>
          <a:prstGeom prst="rect">
            <a:avLst/>
          </a:prstGeom>
          <a:noFill/>
          <a:ln>
            <a:noFill/>
          </a:ln>
        </p:spPr>
        <p:txBody>
          <a:bodyPr spcFirstLastPara="1" wrap="square" lIns="0" tIns="0" rIns="180000" bIns="0" anchor="ctr" anchorCtr="0">
            <a:noAutofit/>
          </a:bodyPr>
          <a:lstStyle/>
          <a:p>
            <a:pPr marL="0" lvl="0" indent="0" algn="r" rtl="0">
              <a:spcBef>
                <a:spcPts val="0"/>
              </a:spcBef>
              <a:spcAft>
                <a:spcPts val="0"/>
              </a:spcAft>
              <a:buNone/>
            </a:pPr>
            <a:r>
              <a:rPr lang="nl-BE"/>
              <a:t>Computer Vision (B-KUL-H02A5A) - Group 32</a:t>
            </a:r>
            <a:endParaRPr/>
          </a:p>
        </p:txBody>
      </p:sp>
      <p:sp>
        <p:nvSpPr>
          <p:cNvPr id="194" name="Google Shape;194;p22"/>
          <p:cNvSpPr txBox="1">
            <a:spLocks noGrp="1"/>
          </p:cNvSpPr>
          <p:nvPr>
            <p:ph type="sldNum" idx="12"/>
          </p:nvPr>
        </p:nvSpPr>
        <p:spPr>
          <a:xfrm>
            <a:off x="576000" y="6210000"/>
            <a:ext cx="648000" cy="648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nl-BE"/>
              <a:t>9</a:t>
            </a:fld>
            <a:endParaRPr/>
          </a:p>
        </p:txBody>
      </p:sp>
      <p:sp>
        <p:nvSpPr>
          <p:cNvPr id="195" name="Google Shape;195;p22"/>
          <p:cNvSpPr txBox="1">
            <a:spLocks noGrp="1"/>
          </p:cNvSpPr>
          <p:nvPr>
            <p:ph type="body" idx="1"/>
          </p:nvPr>
        </p:nvSpPr>
        <p:spPr>
          <a:xfrm>
            <a:off x="576000" y="1656000"/>
            <a:ext cx="11041200" cy="4464000"/>
          </a:xfrm>
          <a:prstGeom prst="rect">
            <a:avLst/>
          </a:prstGeom>
          <a:noFill/>
          <a:ln>
            <a:noFill/>
          </a:ln>
        </p:spPr>
        <p:txBody>
          <a:bodyPr spcFirstLastPara="1" wrap="square" lIns="91425" tIns="45700" rIns="91425" bIns="45700" anchor="t" anchorCtr="0">
            <a:noAutofit/>
          </a:bodyPr>
          <a:lstStyle/>
          <a:p>
            <a:pPr marL="228600" lvl="0" indent="-76200" algn="l" rtl="0">
              <a:lnSpc>
                <a:spcPct val="100000"/>
              </a:lnSpc>
              <a:spcBef>
                <a:spcPts val="0"/>
              </a:spcBef>
              <a:spcAft>
                <a:spcPts val="0"/>
              </a:spcAft>
              <a:buClr>
                <a:schemeClr val="dk1"/>
              </a:buClr>
              <a:buSzPts val="2400"/>
              <a:buNone/>
            </a:pPr>
            <a:endParaRPr/>
          </a:p>
        </p:txBody>
      </p:sp>
      <p:sp>
        <p:nvSpPr>
          <p:cNvPr id="196" name="Google Shape;196;p22"/>
          <p:cNvSpPr txBox="1">
            <a:spLocks noGrp="1"/>
          </p:cNvSpPr>
          <p:nvPr>
            <p:ph type="title"/>
          </p:nvPr>
        </p:nvSpPr>
        <p:spPr>
          <a:xfrm>
            <a:off x="576000" y="207036"/>
            <a:ext cx="11041200" cy="115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nl-BE"/>
              <a:t>Model structure</a:t>
            </a:r>
            <a:endParaRPr/>
          </a:p>
        </p:txBody>
      </p:sp>
      <p:pic>
        <p:nvPicPr>
          <p:cNvPr id="197" name="Google Shape;197;p22"/>
          <p:cNvPicPr preferRelativeResize="0"/>
          <p:nvPr/>
        </p:nvPicPr>
        <p:blipFill>
          <a:blip r:embed="rId5">
            <a:alphaModFix/>
          </a:blip>
          <a:stretch>
            <a:fillRect/>
          </a:stretch>
        </p:blipFill>
        <p:spPr>
          <a:xfrm>
            <a:off x="973388" y="1906913"/>
            <a:ext cx="10144125" cy="3962176"/>
          </a:xfrm>
          <a:prstGeom prst="rect">
            <a:avLst/>
          </a:prstGeom>
          <a:noFill/>
          <a:ln>
            <a:noFill/>
          </a:ln>
        </p:spPr>
      </p:pic>
      <p:pic>
        <p:nvPicPr>
          <p:cNvPr id="2" name="Slide 12 - Scratch model">
            <a:hlinkClick r:id="" action="ppaction://media"/>
            <a:extLst>
              <a:ext uri="{FF2B5EF4-FFF2-40B4-BE49-F238E27FC236}">
                <a16:creationId xmlns:a16="http://schemas.microsoft.com/office/drawing/2014/main" id="{2597230C-1964-47FA-8156-1F516082BF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5722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2018</Words>
  <Application>Microsoft Office PowerPoint</Application>
  <PresentationFormat>Breedbeeld</PresentationFormat>
  <Paragraphs>265</Paragraphs>
  <Slides>32</Slides>
  <Notes>32</Notes>
  <HiddenSlides>0</HiddenSlides>
  <MMClips>32</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32</vt:i4>
      </vt:variant>
    </vt:vector>
  </HeadingPairs>
  <TitlesOfParts>
    <vt:vector size="35" baseType="lpstr">
      <vt:lpstr>Arial</vt:lpstr>
      <vt:lpstr>Calibri</vt:lpstr>
      <vt:lpstr>KU Leuven</vt:lpstr>
      <vt:lpstr>Computer Vision  In the name of deep learning Group 32</vt:lpstr>
      <vt:lpstr>Classification task</vt:lpstr>
      <vt:lpstr>Model Structure - VGG16</vt:lpstr>
      <vt:lpstr>Data Pre-processing</vt:lpstr>
      <vt:lpstr>Training Phase</vt:lpstr>
      <vt:lpstr>Performance and Analysis </vt:lpstr>
      <vt:lpstr>Performance and Analysis</vt:lpstr>
      <vt:lpstr>Binary segmentation task</vt:lpstr>
      <vt:lpstr>Model structure</vt:lpstr>
      <vt:lpstr>Loss function</vt:lpstr>
      <vt:lpstr>Network predictions</vt:lpstr>
      <vt:lpstr>Transfer learning model (Unet)</vt:lpstr>
      <vt:lpstr>Loss function</vt:lpstr>
      <vt:lpstr>Network predictions</vt:lpstr>
      <vt:lpstr>Semantic segmentation task</vt:lpstr>
      <vt:lpstr>Background</vt:lpstr>
      <vt:lpstr>Model Architecture</vt:lpstr>
      <vt:lpstr>Masks Predictions</vt:lpstr>
      <vt:lpstr>Adversarial examples</vt:lpstr>
      <vt:lpstr>Goal of the adversarial task</vt:lpstr>
      <vt:lpstr>Overview</vt:lpstr>
      <vt:lpstr>1. Loading the pretrained classifier</vt:lpstr>
      <vt:lpstr>2. Build the encoder-decoder for the perturbations</vt:lpstr>
      <vt:lpstr>3. Combine encoder-decoder with classifier </vt:lpstr>
      <vt:lpstr>4. Generate the deceptive labels</vt:lpstr>
      <vt:lpstr>5. Training phase</vt:lpstr>
      <vt:lpstr>6. Analyze the performance of both models (i)</vt:lpstr>
      <vt:lpstr>6. Analyze the performance of both models (ii)</vt:lpstr>
      <vt:lpstr>6. Analyze the performance of both models (iii)</vt:lpstr>
      <vt:lpstr>6. Analyze the performance of both models (iv)</vt:lpstr>
      <vt:lpstr>7. Conclusion </vt:lpstr>
      <vt:lpstr>1. Classification task 2. Binary segmentation (Semantic segmentation) 4. Adversarial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Customise this template: include the name of your faculty, department or unit</dc:title>
  <cp:lastModifiedBy>Tony Dang</cp:lastModifiedBy>
  <cp:revision>14</cp:revision>
  <dcterms:modified xsi:type="dcterms:W3CDTF">2020-06-26T13:24:19Z</dcterms:modified>
</cp:coreProperties>
</file>